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66"/>
  </p:notesMasterIdLst>
  <p:sldIdLst>
    <p:sldId id="345" r:id="rId2"/>
    <p:sldId id="347" r:id="rId3"/>
    <p:sldId id="257" r:id="rId4"/>
    <p:sldId id="348" r:id="rId5"/>
    <p:sldId id="259" r:id="rId6"/>
    <p:sldId id="258" r:id="rId7"/>
    <p:sldId id="260" r:id="rId8"/>
    <p:sldId id="261" r:id="rId9"/>
    <p:sldId id="262" r:id="rId10"/>
    <p:sldId id="263" r:id="rId11"/>
    <p:sldId id="314" r:id="rId12"/>
    <p:sldId id="312" r:id="rId13"/>
    <p:sldId id="286" r:id="rId14"/>
    <p:sldId id="311" r:id="rId15"/>
    <p:sldId id="287" r:id="rId16"/>
    <p:sldId id="349" r:id="rId17"/>
    <p:sldId id="313" r:id="rId18"/>
    <p:sldId id="358" r:id="rId19"/>
    <p:sldId id="359" r:id="rId20"/>
    <p:sldId id="360" r:id="rId21"/>
    <p:sldId id="361" r:id="rId22"/>
    <p:sldId id="265" r:id="rId23"/>
    <p:sldId id="350" r:id="rId24"/>
    <p:sldId id="315" r:id="rId25"/>
    <p:sldId id="316" r:id="rId26"/>
    <p:sldId id="351" r:id="rId27"/>
    <p:sldId id="264" r:id="rId28"/>
    <p:sldId id="352" r:id="rId29"/>
    <p:sldId id="353" r:id="rId30"/>
    <p:sldId id="354" r:id="rId31"/>
    <p:sldId id="355" r:id="rId32"/>
    <p:sldId id="328" r:id="rId33"/>
    <p:sldId id="274" r:id="rId34"/>
    <p:sldId id="275" r:id="rId35"/>
    <p:sldId id="276" r:id="rId36"/>
    <p:sldId id="319" r:id="rId37"/>
    <p:sldId id="320" r:id="rId38"/>
    <p:sldId id="321" r:id="rId39"/>
    <p:sldId id="322" r:id="rId40"/>
    <p:sldId id="323" r:id="rId41"/>
    <p:sldId id="325" r:id="rId42"/>
    <p:sldId id="329" r:id="rId43"/>
    <p:sldId id="277" r:id="rId44"/>
    <p:sldId id="278" r:id="rId45"/>
    <p:sldId id="279" r:id="rId46"/>
    <p:sldId id="280" r:id="rId47"/>
    <p:sldId id="281" r:id="rId48"/>
    <p:sldId id="282" r:id="rId49"/>
    <p:sldId id="356" r:id="rId50"/>
    <p:sldId id="332" r:id="rId51"/>
    <p:sldId id="283" r:id="rId52"/>
    <p:sldId id="284" r:id="rId53"/>
    <p:sldId id="285" r:id="rId54"/>
    <p:sldId id="344" r:id="rId55"/>
    <p:sldId id="334" r:id="rId56"/>
    <p:sldId id="335" r:id="rId57"/>
    <p:sldId id="336" r:id="rId58"/>
    <p:sldId id="337" r:id="rId59"/>
    <p:sldId id="357" r:id="rId60"/>
    <p:sldId id="326" r:id="rId61"/>
    <p:sldId id="327" r:id="rId62"/>
    <p:sldId id="288" r:id="rId63"/>
    <p:sldId id="338" r:id="rId64"/>
    <p:sldId id="339"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2" autoAdjust="0"/>
  </p:normalViewPr>
  <p:slideViewPr>
    <p:cSldViewPr snapToGrid="0">
      <p:cViewPr varScale="1">
        <p:scale>
          <a:sx n="74" d="100"/>
          <a:sy n="74" d="100"/>
        </p:scale>
        <p:origin x="3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FA0CC-E113-4593-B036-C10E4BAE4F03}" type="datetimeFigureOut">
              <a:rPr lang="fr-FR" smtClean="0"/>
              <a:t>11/04/2024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BC566-EBD3-44F0-B11D-58B29B5160E3}" type="slidenum">
              <a:rPr lang="fr-FR" smtClean="0"/>
              <a:t>‹N°›</a:t>
            </a:fld>
            <a:endParaRPr lang="fr-FR"/>
          </a:p>
        </p:txBody>
      </p:sp>
    </p:spTree>
    <p:extLst>
      <p:ext uri="{BB962C8B-B14F-4D97-AF65-F5344CB8AC3E}">
        <p14:creationId xmlns:p14="http://schemas.microsoft.com/office/powerpoint/2010/main" val="204058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9D9EBF-85D1-40D6-B4F2-526FC931D0DA}" type="slidenum">
              <a:rPr lang="fr-FR" smtClean="0"/>
              <a:t>1</a:t>
            </a:fld>
            <a:endParaRPr lang="fr-FR"/>
          </a:p>
        </p:txBody>
      </p:sp>
    </p:spTree>
    <p:extLst>
      <p:ext uri="{BB962C8B-B14F-4D97-AF65-F5344CB8AC3E}">
        <p14:creationId xmlns:p14="http://schemas.microsoft.com/office/powerpoint/2010/main" val="15554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5A85E3-DE01-FE4F-8AB3-87287DBC5F73}" type="slidenum">
              <a:rPr lang="en-US" smtClean="0"/>
              <a:t>40</a:t>
            </a:fld>
            <a:endParaRPr lang="en-US"/>
          </a:p>
        </p:txBody>
      </p:sp>
    </p:spTree>
    <p:extLst>
      <p:ext uri="{BB962C8B-B14F-4D97-AF65-F5344CB8AC3E}">
        <p14:creationId xmlns:p14="http://schemas.microsoft.com/office/powerpoint/2010/main" val="400402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Nudge interventions have quickly expanded from academic studies to larger implementation in so-called Nudge Units in governments. This provides an opportunity to compare interventions in research studies, versus at scale. We assemble a unique data set of 126 RCTs covering 23 million individuals, including all trials run by two of the largest Nudge Units in the United States. We compare these trials to a sample of nudge trials in academic journals from two recent meta-analyses. In the Academic Journals papers, the average impact of a nudge is very large—an 8.7 percentage point take-up effect, which is a 33.5% increase over the average control. In the Nudge Units sample, the average impact is still sizable and highly statistically significant, but smaller at 1.4 percentage points, an 8.1% increase. We document three dimensions which can account for the difference between these two estimates: (</a:t>
            </a:r>
            <a:r>
              <a:rPr lang="en-US" dirty="0" err="1"/>
              <a:t>i</a:t>
            </a:r>
            <a:r>
              <a:rPr lang="en-US" dirty="0"/>
              <a:t>) statistical power of the trials; (ii) characteristics of the interventions, such as topic area and behavioral channel; and (iii) selective publication. We estimate a meta-analysis model and find strong evidence of selective publication in academic journals. Correcting for it brings down the estimated impact of a nudge in academic journals to 3.2 percentage points, still larger than the Nudge Unit estimate, though not significantly so. Counterfactuals show that low statistical power in the Academic Journals sample exacerbates the impact of selective publication.</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43</a:t>
            </a:fld>
            <a:endParaRPr lang="en-GB"/>
          </a:p>
        </p:txBody>
      </p:sp>
    </p:spTree>
    <p:extLst>
      <p:ext uri="{BB962C8B-B14F-4D97-AF65-F5344CB8AC3E}">
        <p14:creationId xmlns:p14="http://schemas.microsoft.com/office/powerpoint/2010/main" val="308491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Framing X default </a:t>
            </a:r>
            <a:r>
              <a:rPr lang="fr-FR" dirty="0" err="1"/>
              <a:t>statistics</a:t>
            </a:r>
            <a:r>
              <a:rPr lang="fr-FR" dirty="0"/>
              <a:t> </a:t>
            </a:r>
            <a:r>
              <a:rPr lang="fr-FR" dirty="0" err="1"/>
              <a:t>is</a:t>
            </a:r>
            <a:r>
              <a:rPr lang="fr-FR" dirty="0"/>
              <a:t> </a:t>
            </a:r>
            <a:r>
              <a:rPr lang="fr-FR" dirty="0" err="1"/>
              <a:t>always</a:t>
            </a:r>
            <a:r>
              <a:rPr lang="fr-FR" dirty="0"/>
              <a:t> </a:t>
            </a:r>
            <a:r>
              <a:rPr lang="fr-FR" dirty="0" err="1"/>
              <a:t>lower</a:t>
            </a:r>
            <a:r>
              <a:rPr lang="fr-FR" dirty="0"/>
              <a:t> than the main effect, and not </a:t>
            </a:r>
            <a:r>
              <a:rPr lang="fr-FR" dirty="0" err="1"/>
              <a:t>significant</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54</a:t>
            </a:fld>
            <a:endParaRPr lang="fr-FR"/>
          </a:p>
        </p:txBody>
      </p:sp>
    </p:spTree>
    <p:extLst>
      <p:ext uri="{BB962C8B-B14F-4D97-AF65-F5344CB8AC3E}">
        <p14:creationId xmlns:p14="http://schemas.microsoft.com/office/powerpoint/2010/main" val="205429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Four hypothetical studies to estimate the same hypothesized treatment main effect (for example, the hypothesis that teaching students a growth mindset of intelligence will increase grades). Shaded regions represent the slice of the population that each hypothetical study sampled, and each dot represents the theoretical treatment effect for an individual person. The dashed line indicates the mean of the dots within the relevant shaded region, which is the average treatment effect (ATE) for each hypothetical study. a, A hypothetical study in which the sample is representative of a highly responsive segment of the population in an optimal context (for example, middle-achieving students in classrooms with norms supportive of growth mindset). b, A hypothetical study in which the sample is representative of a broader range of subpopulations and contexts, including both more and less responsive subpopulations (for example, </a:t>
            </a:r>
            <a:r>
              <a:rPr lang="en-US" dirty="0" err="1"/>
              <a:t>middleand</a:t>
            </a:r>
            <a:r>
              <a:rPr lang="en-US" dirty="0"/>
              <a:t> high-achieving students) and/or of a broader range of contexts, some more and some less conducive to a large treatment effect (for example, classrooms with supportive norms and ones with unsupportive norms). c, A hypothetical study in which the sample is representative of subpopulations that are not naturally responsive to the treatment and/or contexts that are nonconductive to the treatment (for example, high-achieving students in a range of classrooms and low- and medium-achieving students in classrooms with unsupportive norms). d, A hypothetical study in which the sample is representative of the full population and the relatively modest main-effect estimate masks substantial heterogeneity.</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55</a:t>
            </a:fld>
            <a:endParaRPr lang="fr-FR"/>
          </a:p>
        </p:txBody>
      </p:sp>
    </p:spTree>
    <p:extLst>
      <p:ext uri="{BB962C8B-B14F-4D97-AF65-F5344CB8AC3E}">
        <p14:creationId xmlns:p14="http://schemas.microsoft.com/office/powerpoint/2010/main" val="47792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Te</a:t>
            </a:r>
            <a:r>
              <a:rPr lang="en-US" dirty="0"/>
              <a:t> Psychological Science Accelerator (PSA)119 recruits laboratories around the world to conduct the same experiments at about the same time—similar to a meta-analysis in which individual studies are coordinated and approximately simultaneous. Although the stated goal of the PSA is to understand the generalizability and heterogeneity of psychological science, it is unlikely to achieve this in its current form. It uses the same haphazard, opt-in sampling of participants (and laboratories) that has long characterized the experimental </a:t>
            </a:r>
            <a:r>
              <a:rPr lang="en-US" dirty="0" err="1"/>
              <a:t>behavioural</a:t>
            </a:r>
            <a:r>
              <a:rPr lang="en-US" dirty="0"/>
              <a:t> sciences. With guidance from experts in sampling and generalizability and substantial investment of resources, the PSA could provide exactly the type of infrastructure we are calling for.</a:t>
            </a:r>
          </a:p>
          <a:p>
            <a:endParaRPr lang="fr-FR" dirty="0"/>
          </a:p>
          <a:p>
            <a:r>
              <a:rPr lang="en-US" dirty="0" err="1"/>
              <a:t>Te</a:t>
            </a:r>
            <a:r>
              <a:rPr lang="en-US" dirty="0"/>
              <a:t> Behavior Change for Good (BCFG) initiative (https://bcfg. wharton.upenn.edu/) facilitates ‘mega-studies’ in domains including exercise, savings and immunization by establishing temporary research relationships with private companies in relevant domains (for example, a national chain of </a:t>
            </a:r>
            <a:r>
              <a:rPr lang="en-US" dirty="0" err="1"/>
              <a:t>ftness</a:t>
            </a:r>
            <a:r>
              <a:rPr lang="en-US" dirty="0"/>
              <a:t> clubs). Researcher access to these opportunities is by invitation and all interventions are tested in a single, randomized trial. BCFG now also uses machine learning methods to assess which interventions are most </a:t>
            </a:r>
            <a:r>
              <a:rPr lang="en-US" dirty="0" err="1"/>
              <a:t>efective</a:t>
            </a:r>
            <a:r>
              <a:rPr lang="en-US" dirty="0"/>
              <a:t> for </a:t>
            </a:r>
            <a:r>
              <a:rPr lang="en-US" dirty="0" err="1"/>
              <a:t>diferent</a:t>
            </a:r>
            <a:r>
              <a:rPr lang="en-US" dirty="0"/>
              <a:t> subgroups of participants120. </a:t>
            </a:r>
            <a:r>
              <a:rPr lang="en-US" dirty="0" err="1"/>
              <a:t>Te</a:t>
            </a:r>
            <a:r>
              <a:rPr lang="en-US" dirty="0"/>
              <a:t> BCFG infrastructure is not open to outside researchers and the kinds of rich data about contexts and users that would be necessary for informative heterogeneity analyses are rarely available</a:t>
            </a:r>
            <a:endParaRPr lang="fr-FR" dirty="0"/>
          </a:p>
          <a:p>
            <a:endParaRPr lang="fr-FR" dirty="0"/>
          </a:p>
          <a:p>
            <a:r>
              <a:rPr lang="en-US" dirty="0"/>
              <a:t>e Character Lab Research Network (CLRN) (https://characterlab.org/research-network/) maintains a large, professionally managed panel of US public schools for intervention research and collects data about population and school characteristics that might moderate </a:t>
            </a:r>
            <a:r>
              <a:rPr lang="en-US" dirty="0" err="1"/>
              <a:t>efects</a:t>
            </a:r>
            <a:r>
              <a:rPr lang="en-US" dirty="0"/>
              <a:t>. CLRN allows investigators to pilot test their interventions, obtain qualitative feedback from relevant students, and adjust materials before launching fully powered studies. Schools are recruited with an eye toward representing the heterogeneity of contexts and students found in US public schools (that is, purposive sampling) and researchers are asked, at the proposal stage, to specify the subgroup(s) of students or schools they wish to generalize to. </a:t>
            </a:r>
            <a:r>
              <a:rPr lang="en-US" dirty="0" err="1"/>
              <a:t>Teir</a:t>
            </a:r>
            <a:r>
              <a:rPr lang="en-US" dirty="0"/>
              <a:t> attentiveness to heterogeneity and use of the best available non-probability sampling methods to approximate representativeness make CLRN a leading example of how infrastructure can facilitate heterogeneity-conscious research. With a substantial increase in funding, they could probably add probability sampling.</a:t>
            </a:r>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57</a:t>
            </a:fld>
            <a:endParaRPr lang="fr-FR"/>
          </a:p>
        </p:txBody>
      </p:sp>
    </p:spTree>
    <p:extLst>
      <p:ext uri="{BB962C8B-B14F-4D97-AF65-F5344CB8AC3E}">
        <p14:creationId xmlns:p14="http://schemas.microsoft.com/office/powerpoint/2010/main" val="13123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2</a:t>
            </a:fld>
            <a:endParaRPr lang="fr-FR"/>
          </a:p>
        </p:txBody>
      </p:sp>
    </p:spTree>
    <p:extLst>
      <p:ext uri="{BB962C8B-B14F-4D97-AF65-F5344CB8AC3E}">
        <p14:creationId xmlns:p14="http://schemas.microsoft.com/office/powerpoint/2010/main" val="3011328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Left Lichtenstein 1978 – </a:t>
            </a:r>
            <a:r>
              <a:rPr lang="fr-FR" dirty="0" err="1"/>
              <a:t>overestimation</a:t>
            </a:r>
            <a:r>
              <a:rPr lang="fr-FR" dirty="0"/>
              <a:t> then </a:t>
            </a:r>
            <a:r>
              <a:rPr lang="fr-FR" dirty="0" err="1"/>
              <a:t>underestimation</a:t>
            </a:r>
            <a:r>
              <a:rPr lang="fr-FR" dirty="0"/>
              <a:t> </a:t>
            </a:r>
            <a:r>
              <a:rPr lang="fr-FR" dirty="0" err="1"/>
              <a:t>based</a:t>
            </a:r>
            <a:r>
              <a:rPr lang="fr-FR" dirty="0"/>
              <a:t> on </a:t>
            </a:r>
            <a:r>
              <a:rPr lang="fr-FR" dirty="0" err="1"/>
              <a:t>frequency</a:t>
            </a:r>
            <a:endParaRPr lang="fr-FR" dirty="0"/>
          </a:p>
          <a:p>
            <a:r>
              <a:rPr lang="fr-FR" dirty="0"/>
              <a:t>Right Hertwig 2005 – </a:t>
            </a:r>
            <a:r>
              <a:rPr lang="fr-FR" dirty="0" err="1"/>
              <a:t>underestimation</a:t>
            </a:r>
            <a:r>
              <a:rPr lang="fr-FR" dirty="0"/>
              <a:t> then </a:t>
            </a:r>
            <a:r>
              <a:rPr lang="fr-FR" dirty="0" err="1"/>
              <a:t>overestimation</a:t>
            </a:r>
            <a:r>
              <a:rPr lang="fr-FR" dirty="0"/>
              <a:t> if </a:t>
            </a:r>
            <a:r>
              <a:rPr lang="fr-FR" dirty="0" err="1"/>
              <a:t>based</a:t>
            </a:r>
            <a:r>
              <a:rPr lang="fr-FR" dirty="0"/>
              <a:t> on %</a:t>
            </a:r>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13</a:t>
            </a:fld>
            <a:endParaRPr lang="en-GB"/>
          </a:p>
        </p:txBody>
      </p:sp>
    </p:spTree>
    <p:extLst>
      <p:ext uri="{BB962C8B-B14F-4D97-AF65-F5344CB8AC3E}">
        <p14:creationId xmlns:p14="http://schemas.microsoft.com/office/powerpoint/2010/main" val="362525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Chandrashekar (2021)</a:t>
            </a:r>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16</a:t>
            </a:fld>
            <a:endParaRPr lang="fr-FR"/>
          </a:p>
        </p:txBody>
      </p:sp>
    </p:spTree>
    <p:extLst>
      <p:ext uri="{BB962C8B-B14F-4D97-AF65-F5344CB8AC3E}">
        <p14:creationId xmlns:p14="http://schemas.microsoft.com/office/powerpoint/2010/main" val="182483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Chandrashekar (2021)</a:t>
            </a:r>
          </a:p>
        </p:txBody>
      </p:sp>
      <p:sp>
        <p:nvSpPr>
          <p:cNvPr id="4" name="Espace réservé du numéro de diapositive 3"/>
          <p:cNvSpPr>
            <a:spLocks noGrp="1"/>
          </p:cNvSpPr>
          <p:nvPr>
            <p:ph type="sldNum" sz="quarter" idx="5"/>
          </p:nvPr>
        </p:nvSpPr>
        <p:spPr/>
        <p:txBody>
          <a:bodyPr/>
          <a:lstStyle/>
          <a:p>
            <a:fld id="{06CBC566-EBD3-44F0-B11D-58B29B5160E3}" type="slidenum">
              <a:rPr lang="fr-FR" smtClean="0"/>
              <a:t>17</a:t>
            </a:fld>
            <a:endParaRPr lang="fr-FR"/>
          </a:p>
        </p:txBody>
      </p:sp>
    </p:spTree>
    <p:extLst>
      <p:ext uri="{BB962C8B-B14F-4D97-AF65-F5344CB8AC3E}">
        <p14:creationId xmlns:p14="http://schemas.microsoft.com/office/powerpoint/2010/main" val="298758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TimesNewRomanPSMT"/>
              </a:rPr>
              <a:t>The former </a:t>
            </a:r>
            <a:r>
              <a:rPr lang="en-US" sz="1800" b="0" i="0" u="none" strike="noStrike" baseline="0" dirty="0">
                <a:latin typeface="TimesNewRomanPSMT"/>
              </a:rPr>
              <a:t>chairman of the Federal Reserve, close to Reagan (conservative)</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33</a:t>
            </a:fld>
            <a:endParaRPr lang="en-GB"/>
          </a:p>
        </p:txBody>
      </p:sp>
    </p:spTree>
    <p:extLst>
      <p:ext uri="{BB962C8B-B14F-4D97-AF65-F5344CB8AC3E}">
        <p14:creationId xmlns:p14="http://schemas.microsoft.com/office/powerpoint/2010/main" val="139443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TimesNewRomanPSMT"/>
              </a:rPr>
              <a:t>the Nobel </a:t>
            </a:r>
            <a:r>
              <a:rPr lang="fr-FR" sz="1800" b="0" i="0" u="none" strike="noStrike" baseline="0" dirty="0" err="1">
                <a:latin typeface="TimesNewRomanPSMT"/>
              </a:rPr>
              <a:t>laureate</a:t>
            </a:r>
            <a:r>
              <a:rPr lang="fr-FR" sz="1800" b="0" i="0" u="none" strike="noStrike" baseline="0" dirty="0">
                <a:latin typeface="TimesNewRomanPSMT"/>
              </a:rPr>
              <a:t> and </a:t>
            </a:r>
            <a:r>
              <a:rPr lang="fr-FR" sz="1800" b="0" i="0" u="none" strike="noStrike" baseline="0" dirty="0" err="1">
                <a:latin typeface="TimesNewRomanPSMT"/>
              </a:rPr>
              <a:t>liberal</a:t>
            </a:r>
            <a:r>
              <a:rPr lang="fr-FR" sz="1800" b="0" i="0" u="none" strike="noStrike" baseline="0" dirty="0">
                <a:latin typeface="TimesNewRomanPSMT"/>
              </a:rPr>
              <a:t> economic </a:t>
            </a:r>
            <a:r>
              <a:rPr lang="fr-FR" sz="1800" b="0" i="0" u="none" strike="noStrike" baseline="0" dirty="0" err="1">
                <a:latin typeface="TimesNewRomanPSMT"/>
              </a:rPr>
              <a:t>commentator</a:t>
            </a:r>
            <a:endParaRPr lang="fr-FR" dirty="0"/>
          </a:p>
        </p:txBody>
      </p:sp>
      <p:sp>
        <p:nvSpPr>
          <p:cNvPr id="4" name="Espace réservé du numéro de diapositive 3"/>
          <p:cNvSpPr>
            <a:spLocks noGrp="1"/>
          </p:cNvSpPr>
          <p:nvPr>
            <p:ph type="sldNum" sz="quarter" idx="5"/>
          </p:nvPr>
        </p:nvSpPr>
        <p:spPr/>
        <p:txBody>
          <a:bodyPr/>
          <a:lstStyle/>
          <a:p>
            <a:fld id="{CB2E0CA7-CA20-4345-8ADD-01C24C6E68F7}" type="slidenum">
              <a:rPr lang="en-GB" smtClean="0"/>
              <a:t>34</a:t>
            </a:fld>
            <a:endParaRPr lang="en-GB"/>
          </a:p>
        </p:txBody>
      </p:sp>
    </p:spTree>
    <p:extLst>
      <p:ext uri="{BB962C8B-B14F-4D97-AF65-F5344CB8AC3E}">
        <p14:creationId xmlns:p14="http://schemas.microsoft.com/office/powerpoint/2010/main" val="1220109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a:t>
            </a:r>
            <a:r>
              <a:rPr lang="en-US" baseline="0" dirty="0"/>
              <a:t> a sufficient condition for intervening.</a:t>
            </a:r>
            <a:endParaRPr lang="en-US" dirty="0"/>
          </a:p>
        </p:txBody>
      </p:sp>
      <p:sp>
        <p:nvSpPr>
          <p:cNvPr id="4" name="Slide Number Placeholder 3"/>
          <p:cNvSpPr>
            <a:spLocks noGrp="1"/>
          </p:cNvSpPr>
          <p:nvPr>
            <p:ph type="sldNum" sz="quarter" idx="10"/>
          </p:nvPr>
        </p:nvSpPr>
        <p:spPr/>
        <p:txBody>
          <a:bodyPr/>
          <a:lstStyle/>
          <a:p>
            <a:fld id="{4FBCC8A7-A664-2A45-9087-7EC145B0A5B4}" type="slidenum">
              <a:rPr lang="en-US" smtClean="0"/>
              <a:t>36</a:t>
            </a:fld>
            <a:endParaRPr lang="en-US"/>
          </a:p>
        </p:txBody>
      </p:sp>
    </p:spTree>
    <p:extLst>
      <p:ext uri="{BB962C8B-B14F-4D97-AF65-F5344CB8AC3E}">
        <p14:creationId xmlns:p14="http://schemas.microsoft.com/office/powerpoint/2010/main" val="3128228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endorse the terminology</a:t>
            </a:r>
          </a:p>
        </p:txBody>
      </p:sp>
      <p:sp>
        <p:nvSpPr>
          <p:cNvPr id="4" name="Slide Number Placeholder 3"/>
          <p:cNvSpPr>
            <a:spLocks noGrp="1"/>
          </p:cNvSpPr>
          <p:nvPr>
            <p:ph type="sldNum" sz="quarter" idx="10"/>
          </p:nvPr>
        </p:nvSpPr>
        <p:spPr/>
        <p:txBody>
          <a:bodyPr/>
          <a:lstStyle/>
          <a:p>
            <a:fld id="{4FBCC8A7-A664-2A45-9087-7EC145B0A5B4}" type="slidenum">
              <a:rPr lang="en-US" smtClean="0"/>
              <a:t>37</a:t>
            </a:fld>
            <a:endParaRPr lang="en-US"/>
          </a:p>
        </p:txBody>
      </p:sp>
    </p:spTree>
    <p:extLst>
      <p:ext uri="{BB962C8B-B14F-4D97-AF65-F5344CB8AC3E}">
        <p14:creationId xmlns:p14="http://schemas.microsoft.com/office/powerpoint/2010/main" val="414533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fr-FR" noProof="0"/>
              <a:t>Modifiez le style du titre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1464975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6003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endParaRPr lang="fr-F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548074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fr-FR"/>
              <a:t>Modifiez le style du titre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endParaRPr lang="fr-F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96069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40563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fr-FR"/>
              <a:t>Modifiez le style du titre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0729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fr-FR" altLang="zh-CN"/>
              <a:t>Cliquez sur l'icône pour ajouter une image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fr-FR"/>
              <a:t>Modifiez le style du titre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028147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fr-FR"/>
              <a:t>Modifiez le style du titre</a:t>
            </a:r>
            <a:endParaRPr lang="en-US" dirty="0"/>
          </a:p>
        </p:txBody>
      </p:sp>
      <p:sp>
        <p:nvSpPr>
          <p:cNvPr id="40" name="Freeform 39">
            <a:extLst>
              <a:ext uri="{FF2B5EF4-FFF2-40B4-BE49-F238E27FC236}">
                <a16:creationId xmlns:a16="http://schemas.microsoft.com/office/drawing/2014/main" id="{E3C8467A-0A34-2A65-92FE-F12F6A3D84A6}"/>
              </a:ext>
            </a:extLst>
          </p:cNvPr>
          <p:cNvSpPr/>
          <p:nvPr/>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421456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5B27545-4F74-4B1A-895C-31BE7486DE0A}" type="datetimeFigureOut">
              <a:rPr lang="fr-FR" smtClean="0"/>
              <a:t>11/04/2024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026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75B27545-4F74-4B1A-895C-31BE7486DE0A}" type="datetimeFigureOut">
              <a:rPr lang="fr-FR" smtClean="0"/>
              <a:t>11/04/2024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DA0418-3E84-41E9-809C-ED70AE13A396}" type="slidenum">
              <a:rPr lang="fr-FR" smtClean="0"/>
              <a:t>‹N°›</a:t>
            </a:fld>
            <a:endParaRPr lang="fr-FR"/>
          </a:p>
        </p:txBody>
      </p:sp>
    </p:spTree>
    <p:extLst>
      <p:ext uri="{BB962C8B-B14F-4D97-AF65-F5344CB8AC3E}">
        <p14:creationId xmlns:p14="http://schemas.microsoft.com/office/powerpoint/2010/main" val="184978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599771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fr-FR"/>
              <a:t>Modifiez le style du titre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68828850"/>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fr-FR"/>
              <a:t>Modifiez le style du titre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fr-FR" altLang="zh-CN"/>
              <a:t>Cliquez sur l'icône pour ajouter une image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endParaRPr lang="fr-F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97502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fr-FR"/>
              <a:t>Modifiez le style du titre</a:t>
            </a:r>
            <a:endParaRPr lang="en-US" dirty="0"/>
          </a:p>
        </p:txBody>
      </p:sp>
      <p:sp>
        <p:nvSpPr>
          <p:cNvPr id="18" name="Hexagon 17">
            <a:extLst>
              <a:ext uri="{FF2B5EF4-FFF2-40B4-BE49-F238E27FC236}">
                <a16:creationId xmlns:a16="http://schemas.microsoft.com/office/drawing/2014/main" id="{ADF8D8A3-175E-9A50-A98B-3766DAAB5EE2}"/>
              </a:ext>
            </a:extLst>
          </p:cNvPr>
          <p:cNvSpPr/>
          <p:nvPr/>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fr-FR"/>
              <a:t>Cliquez sur l'icône pour ajouter une image</a:t>
            </a:r>
            <a:endParaRPr lang="en-US" dirty="0"/>
          </a:p>
        </p:txBody>
      </p:sp>
    </p:spTree>
    <p:extLst>
      <p:ext uri="{BB962C8B-B14F-4D97-AF65-F5344CB8AC3E}">
        <p14:creationId xmlns:p14="http://schemas.microsoft.com/office/powerpoint/2010/main" val="358959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fr-FR"/>
              <a:t>Modifiez le style du titre</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130213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fr-FR"/>
              <a:t>Modifiez le style du titre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endParaRPr lang="fr-F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8405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endParaRPr lang="fr-F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80DA0418-3E84-41E9-809C-ED70AE13A396}" type="slidenum">
              <a:rPr lang="fr-FR" smtClean="0"/>
              <a:t>‹N°›</a:t>
            </a:fld>
            <a:endParaRPr lang="fr-FR"/>
          </a:p>
        </p:txBody>
      </p:sp>
    </p:spTree>
    <p:extLst>
      <p:ext uri="{BB962C8B-B14F-4D97-AF65-F5344CB8AC3E}">
        <p14:creationId xmlns:p14="http://schemas.microsoft.com/office/powerpoint/2010/main" val="22815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fr-FR"/>
              <a:t>Modifiez le style du titre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fr-FR" altLang="zh-CN"/>
              <a:t>Cliquez sur l'icône pour ajouter une image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endParaRPr lang="fr-F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227452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fr-FR"/>
              <a:t>Modifiez le style du titre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fr-FR" altLang="zh-CN"/>
              <a:t>Cliquez sur l'icône pour ajouter une image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endParaRPr lang="fr-F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80DA0418-3E84-41E9-809C-ED70AE13A396}" type="slidenum">
              <a:rPr lang="fr-FR" smtClean="0"/>
              <a:t>‹N°›</a:t>
            </a:fld>
            <a:endParaRPr lang="fr-FR"/>
          </a:p>
        </p:txBody>
      </p:sp>
    </p:spTree>
    <p:extLst>
      <p:ext uri="{BB962C8B-B14F-4D97-AF65-F5344CB8AC3E}">
        <p14:creationId xmlns:p14="http://schemas.microsoft.com/office/powerpoint/2010/main" val="3755156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80DA0418-3E84-41E9-809C-ED70AE13A396}" type="slidenum">
              <a:rPr lang="fr-FR" smtClean="0"/>
              <a:t>‹N°›</a:t>
            </a:fld>
            <a:endParaRPr lang="fr-FR"/>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fr-FR" noProof="0"/>
              <a:t>Modifiez le style du titre</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endParaRPr lang="fr-FR"/>
          </a:p>
        </p:txBody>
      </p:sp>
    </p:spTree>
    <p:extLst>
      <p:ext uri="{BB962C8B-B14F-4D97-AF65-F5344CB8AC3E}">
        <p14:creationId xmlns:p14="http://schemas.microsoft.com/office/powerpoint/2010/main" val="10891140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10" r:id="rId17"/>
    <p:sldLayoutId id="2147483711" r:id="rId18"/>
    <p:sldLayoutId id="2147483712" r:id="rId19"/>
  </p:sldLayoutIdLst>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fr.wikipedia.org/wiki/Justice_sociale"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8.jpe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561/105.00000092" TargetMode="External"/><Relationship Id="rId2" Type="http://schemas.openxmlformats.org/officeDocument/2006/relationships/hyperlink" Target="https://doi.org/10.15626/mp.2020.2474" TargetMode="Externa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685800" y="906051"/>
            <a:ext cx="1675117" cy="168572"/>
          </a:xfrm>
          <a:prstGeom prst="rect">
            <a:avLst/>
          </a:prstGeom>
        </p:spPr>
        <p:txBody>
          <a:bodyPr lIns="0" tIns="0" rIns="0" bIns="0" rtlCol="0" anchor="t">
            <a:spAutoFit/>
          </a:bodyPr>
          <a:lstStyle/>
          <a:p>
            <a:pPr>
              <a:lnSpc>
                <a:spcPts val="1415"/>
              </a:lnSpc>
            </a:pPr>
            <a:r>
              <a:rPr lang="en-US" sz="1160" b="1" dirty="0">
                <a:solidFill>
                  <a:srgbClr val="000000"/>
                </a:solidFill>
                <a:latin typeface="Now"/>
              </a:rPr>
              <a:t>Adrien Fillon</a:t>
            </a:r>
          </a:p>
        </p:txBody>
      </p:sp>
      <p:sp>
        <p:nvSpPr>
          <p:cNvPr id="12" name="TextBox 12"/>
          <p:cNvSpPr txBox="1"/>
          <p:nvPr/>
        </p:nvSpPr>
        <p:spPr>
          <a:xfrm>
            <a:off x="685800" y="6003416"/>
            <a:ext cx="1675117" cy="168572"/>
          </a:xfrm>
          <a:prstGeom prst="rect">
            <a:avLst/>
          </a:prstGeom>
        </p:spPr>
        <p:txBody>
          <a:bodyPr lIns="0" tIns="0" rIns="0" bIns="0" rtlCol="0" anchor="t">
            <a:spAutoFit/>
          </a:bodyPr>
          <a:lstStyle/>
          <a:p>
            <a:pPr>
              <a:lnSpc>
                <a:spcPts val="1415"/>
              </a:lnSpc>
            </a:pPr>
            <a:r>
              <a:rPr lang="en-US" sz="1160" b="1" dirty="0">
                <a:solidFill>
                  <a:srgbClr val="000000"/>
                </a:solidFill>
                <a:latin typeface="Now"/>
              </a:rPr>
              <a:t>University of Cyprus</a:t>
            </a:r>
          </a:p>
        </p:txBody>
      </p:sp>
      <p:sp>
        <p:nvSpPr>
          <p:cNvPr id="14" name="TextBox 14"/>
          <p:cNvSpPr txBox="1"/>
          <p:nvPr/>
        </p:nvSpPr>
        <p:spPr>
          <a:xfrm>
            <a:off x="9831084" y="918431"/>
            <a:ext cx="1675117" cy="173894"/>
          </a:xfrm>
          <a:prstGeom prst="rect">
            <a:avLst/>
          </a:prstGeom>
        </p:spPr>
        <p:txBody>
          <a:bodyPr lIns="0" tIns="0" rIns="0" bIns="0" rtlCol="0" anchor="t">
            <a:spAutoFit/>
          </a:bodyPr>
          <a:lstStyle/>
          <a:p>
            <a:pPr algn="r">
              <a:lnSpc>
                <a:spcPts val="1415"/>
              </a:lnSpc>
            </a:pPr>
            <a:r>
              <a:rPr lang="en-US" sz="1160" b="1" dirty="0">
                <a:solidFill>
                  <a:srgbClr val="000000"/>
                </a:solidFill>
                <a:latin typeface="Now"/>
              </a:rPr>
              <a:t>11/04/2024</a:t>
            </a:r>
          </a:p>
        </p:txBody>
      </p:sp>
      <p:sp>
        <p:nvSpPr>
          <p:cNvPr id="8" name="TextBox 8"/>
          <p:cNvSpPr txBox="1"/>
          <p:nvPr/>
        </p:nvSpPr>
        <p:spPr>
          <a:xfrm>
            <a:off x="1587158" y="2921001"/>
            <a:ext cx="9017684" cy="2354171"/>
          </a:xfrm>
          <a:prstGeom prst="rect">
            <a:avLst/>
          </a:prstGeom>
        </p:spPr>
        <p:txBody>
          <a:bodyPr wrap="square" lIns="0" tIns="0" rIns="0" bIns="0" rtlCol="0" anchor="t">
            <a:spAutoFit/>
          </a:bodyPr>
          <a:lstStyle/>
          <a:p>
            <a:pPr algn="ctr">
              <a:lnSpc>
                <a:spcPts val="9556"/>
              </a:lnSpc>
            </a:pPr>
            <a:r>
              <a:rPr lang="en-US" sz="6826" spc="191" dirty="0" err="1">
                <a:solidFill>
                  <a:srgbClr val="404040"/>
                </a:solidFill>
                <a:latin typeface="Now Bold"/>
              </a:rPr>
              <a:t>Arrêtez</a:t>
            </a:r>
            <a:r>
              <a:rPr lang="en-US" sz="6826" spc="191" dirty="0">
                <a:solidFill>
                  <a:srgbClr val="404040"/>
                </a:solidFill>
                <a:latin typeface="Now Bold"/>
              </a:rPr>
              <a:t> </a:t>
            </a:r>
            <a:r>
              <a:rPr lang="en-US" sz="6826" spc="191" dirty="0" err="1">
                <a:solidFill>
                  <a:srgbClr val="404040"/>
                </a:solidFill>
                <a:latin typeface="Now Bold"/>
              </a:rPr>
              <a:t>vos</a:t>
            </a:r>
            <a:r>
              <a:rPr lang="en-US" sz="6826" spc="191" dirty="0">
                <a:solidFill>
                  <a:srgbClr val="404040"/>
                </a:solidFill>
                <a:latin typeface="Now Bold"/>
              </a:rPr>
              <a:t> </a:t>
            </a:r>
          </a:p>
          <a:p>
            <a:pPr algn="ctr">
              <a:lnSpc>
                <a:spcPts val="9556"/>
              </a:lnSpc>
            </a:pPr>
            <a:r>
              <a:rPr lang="en-US" sz="6826" spc="191" dirty="0" err="1">
                <a:solidFill>
                  <a:srgbClr val="404040"/>
                </a:solidFill>
                <a:latin typeface="Now Bold"/>
              </a:rPr>
              <a:t>biais-tises</a:t>
            </a:r>
            <a:endParaRPr lang="en-US" sz="6826" spc="191" dirty="0">
              <a:solidFill>
                <a:srgbClr val="404040"/>
              </a:solidFill>
              <a:latin typeface="Now Bold"/>
            </a:endParaRPr>
          </a:p>
        </p:txBody>
      </p:sp>
      <p:pic>
        <p:nvPicPr>
          <p:cNvPr id="19" name="Image 18" descr="Une image contenant texte, capture d’écran, Graphique, Police&#10;&#10;Description générée automatiquement">
            <a:extLst>
              <a:ext uri="{FF2B5EF4-FFF2-40B4-BE49-F238E27FC236}">
                <a16:creationId xmlns:a16="http://schemas.microsoft.com/office/drawing/2014/main" id="{0B24D55E-4793-9C74-749D-2F875FE152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800" y="4656616"/>
            <a:ext cx="1332905" cy="1332905"/>
          </a:xfrm>
          <a:prstGeom prst="rect">
            <a:avLst/>
          </a:prstGeom>
        </p:spPr>
      </p:pic>
      <p:pic>
        <p:nvPicPr>
          <p:cNvPr id="2" name="Picture 2">
            <a:extLst>
              <a:ext uri="{FF2B5EF4-FFF2-40B4-BE49-F238E27FC236}">
                <a16:creationId xmlns:a16="http://schemas.microsoft.com/office/drawing/2014/main" id="{3E69D0BF-92DF-0D57-0D96-A8DB6F335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549" y="239341"/>
            <a:ext cx="4372902" cy="29124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E0742-A7C5-9369-4D03-3401B62ED7FD}"/>
              </a:ext>
            </a:extLst>
          </p:cNvPr>
          <p:cNvSpPr>
            <a:spLocks noGrp="1"/>
          </p:cNvSpPr>
          <p:nvPr>
            <p:ph type="title"/>
          </p:nvPr>
        </p:nvSpPr>
        <p:spPr/>
        <p:txBody>
          <a:bodyPr>
            <a:normAutofit/>
          </a:bodyPr>
          <a:lstStyle/>
          <a:p>
            <a:r>
              <a:rPr lang="fr-FR" dirty="0"/>
              <a:t>Pourquoi le programme d’heuristique et de biais a-t-il été si populaire ??</a:t>
            </a:r>
          </a:p>
        </p:txBody>
      </p:sp>
      <p:sp>
        <p:nvSpPr>
          <p:cNvPr id="3" name="Espace réservé du contenu 2">
            <a:extLst>
              <a:ext uri="{FF2B5EF4-FFF2-40B4-BE49-F238E27FC236}">
                <a16:creationId xmlns:a16="http://schemas.microsoft.com/office/drawing/2014/main" id="{BBFBDA2B-C4CD-456D-3128-F0560781475C}"/>
              </a:ext>
            </a:extLst>
          </p:cNvPr>
          <p:cNvSpPr>
            <a:spLocks noGrp="1"/>
          </p:cNvSpPr>
          <p:nvPr>
            <p:ph idx="1"/>
          </p:nvPr>
        </p:nvSpPr>
        <p:spPr/>
        <p:txBody>
          <a:bodyPr>
            <a:normAutofit/>
          </a:bodyPr>
          <a:lstStyle/>
          <a:p>
            <a:r>
              <a:rPr lang="fr-FR" sz="3200" dirty="0"/>
              <a:t>Coût d’installation et de mise en œuvre minimal, ce qui permet une collecte de données moins coûteuse</a:t>
            </a:r>
          </a:p>
          <a:p>
            <a:r>
              <a:rPr lang="fr-FR" sz="3200" dirty="0"/>
              <a:t>Une tendance des chercheurs à aimer ces théories</a:t>
            </a:r>
          </a:p>
          <a:p>
            <a:r>
              <a:rPr lang="fr-FR" sz="3200" dirty="0"/>
              <a:t>Une possibilité pour les chercheurs de faire progresser leur carrière</a:t>
            </a:r>
          </a:p>
          <a:p>
            <a:r>
              <a:rPr lang="fr-FR" sz="3200" dirty="0"/>
              <a:t>Une demande des décideurs politiques</a:t>
            </a:r>
          </a:p>
          <a:p>
            <a:pPr marL="0" indent="0">
              <a:buNone/>
            </a:pPr>
            <a:endParaRPr lang="fr-FR" sz="3200" dirty="0"/>
          </a:p>
          <a:p>
            <a:pPr marL="0" indent="0">
              <a:buNone/>
            </a:pPr>
            <a:r>
              <a:rPr lang="fr-FR" sz="3200" dirty="0"/>
              <a:t>Un Biais du Biais</a:t>
            </a:r>
          </a:p>
          <a:p>
            <a:endParaRPr lang="fr-FR" sz="3200" dirty="0"/>
          </a:p>
        </p:txBody>
      </p:sp>
    </p:spTree>
    <p:extLst>
      <p:ext uri="{BB962C8B-B14F-4D97-AF65-F5344CB8AC3E}">
        <p14:creationId xmlns:p14="http://schemas.microsoft.com/office/powerpoint/2010/main" val="20682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Le biais du biais</a:t>
            </a:r>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fontScale="92500" lnSpcReduction="20000"/>
          </a:bodyPr>
          <a:lstStyle/>
          <a:p>
            <a:r>
              <a:rPr lang="fr-FR" dirty="0"/>
              <a:t>1. Manque de rationalité. </a:t>
            </a:r>
          </a:p>
          <a:p>
            <a:pPr lvl="1"/>
            <a:r>
              <a:rPr lang="fr-FR" dirty="0"/>
              <a:t>Les expérimentations ont montré que les intuitions des gens sont systématiquement biaisées.</a:t>
            </a:r>
          </a:p>
          <a:p>
            <a:r>
              <a:rPr lang="en-US" dirty="0"/>
              <a:t>2. </a:t>
            </a:r>
            <a:r>
              <a:rPr lang="en-US" dirty="0" err="1"/>
              <a:t>Obstination</a:t>
            </a:r>
            <a:r>
              <a:rPr lang="en-US" dirty="0"/>
              <a:t>. </a:t>
            </a:r>
          </a:p>
          <a:p>
            <a:pPr lvl="1"/>
            <a:r>
              <a:rPr lang="fr-FR" dirty="0"/>
              <a:t>Comme les illusions visuelles, les biais sont persistants et difficilement corrigibles par l’éducation.</a:t>
            </a:r>
          </a:p>
          <a:p>
            <a:r>
              <a:rPr lang="fr-FR" dirty="0"/>
              <a:t> </a:t>
            </a:r>
            <a:r>
              <a:rPr lang="en-US" dirty="0"/>
              <a:t>3. </a:t>
            </a:r>
            <a:r>
              <a:rPr lang="en-US" dirty="0" err="1"/>
              <a:t>Coûts</a:t>
            </a:r>
            <a:r>
              <a:rPr lang="en-US" dirty="0"/>
              <a:t> </a:t>
            </a:r>
            <a:r>
              <a:rPr lang="en-US" dirty="0" err="1"/>
              <a:t>substantiels</a:t>
            </a:r>
            <a:r>
              <a:rPr lang="en-US" dirty="0"/>
              <a:t>. </a:t>
            </a:r>
          </a:p>
          <a:p>
            <a:pPr lvl="1"/>
            <a:r>
              <a:rPr lang="en-US" dirty="0"/>
              <a:t>Les </a:t>
            </a:r>
            <a:r>
              <a:rPr lang="en-US" dirty="0" err="1"/>
              <a:t>biais</a:t>
            </a:r>
            <a:r>
              <a:rPr lang="en-US" dirty="0"/>
              <a:t> </a:t>
            </a:r>
            <a:r>
              <a:rPr lang="fr-FR" dirty="0"/>
              <a:t>peuvent entraîner des coûts substantiels pour le bien-être, tels qu’une baisse de la richesse, de la santé ou du bonheur</a:t>
            </a:r>
            <a:r>
              <a:rPr lang="en-US" dirty="0"/>
              <a:t>. </a:t>
            </a:r>
          </a:p>
          <a:p>
            <a:r>
              <a:rPr lang="en-US" dirty="0"/>
              <a:t>4. </a:t>
            </a:r>
            <a:r>
              <a:rPr lang="fr-FR" dirty="0"/>
              <a:t>Les biais justifient le paternalisme gouvernemental</a:t>
            </a:r>
            <a:r>
              <a:rPr lang="en-US" dirty="0"/>
              <a:t>. </a:t>
            </a:r>
          </a:p>
          <a:p>
            <a:pPr lvl="1"/>
            <a:r>
              <a:rPr lang="fr-FR" dirty="0"/>
              <a:t>Pour protéger les gens de leurs biais, les gouvernements devraient « pousser » le public à adopter un meilleur comportement.</a:t>
            </a:r>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26341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2D8DA-5B4C-54CC-95DE-8440694EC962}"/>
              </a:ext>
            </a:extLst>
          </p:cNvPr>
          <p:cNvSpPr>
            <a:spLocks noGrp="1"/>
          </p:cNvSpPr>
          <p:nvPr>
            <p:ph type="title"/>
          </p:nvPr>
        </p:nvSpPr>
        <p:spPr/>
        <p:txBody>
          <a:bodyPr/>
          <a:lstStyle/>
          <a:p>
            <a:r>
              <a:rPr lang="fr-FR" dirty="0"/>
              <a:t>Manque de rationalité. </a:t>
            </a:r>
          </a:p>
        </p:txBody>
      </p:sp>
      <p:pic>
        <p:nvPicPr>
          <p:cNvPr id="4" name="Image 3">
            <a:extLst>
              <a:ext uri="{FF2B5EF4-FFF2-40B4-BE49-F238E27FC236}">
                <a16:creationId xmlns:a16="http://schemas.microsoft.com/office/drawing/2014/main" id="{EE0CC9CE-042D-80C6-5999-C3B6B7A3CF29}"/>
              </a:ext>
            </a:extLst>
          </p:cNvPr>
          <p:cNvPicPr>
            <a:picLocks noChangeAspect="1"/>
          </p:cNvPicPr>
          <p:nvPr/>
        </p:nvPicPr>
        <p:blipFill>
          <a:blip r:embed="rId2"/>
          <a:stretch>
            <a:fillRect/>
          </a:stretch>
        </p:blipFill>
        <p:spPr>
          <a:xfrm>
            <a:off x="2130357" y="1309887"/>
            <a:ext cx="8999443" cy="5299035"/>
          </a:xfrm>
          <a:prstGeom prst="rect">
            <a:avLst/>
          </a:prstGeom>
        </p:spPr>
      </p:pic>
    </p:spTree>
    <p:extLst>
      <p:ext uri="{BB962C8B-B14F-4D97-AF65-F5344CB8AC3E}">
        <p14:creationId xmlns:p14="http://schemas.microsoft.com/office/powerpoint/2010/main" val="1012662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748C8-CF9B-04BF-B4D4-81A1E0225CBC}"/>
              </a:ext>
            </a:extLst>
          </p:cNvPr>
          <p:cNvSpPr>
            <a:spLocks noGrp="1"/>
          </p:cNvSpPr>
          <p:nvPr>
            <p:ph type="title"/>
          </p:nvPr>
        </p:nvSpPr>
        <p:spPr/>
        <p:txBody>
          <a:bodyPr/>
          <a:lstStyle/>
          <a:p>
            <a:r>
              <a:rPr lang="fr-FR" dirty="0"/>
              <a:t>Manque de rationalité. </a:t>
            </a:r>
          </a:p>
        </p:txBody>
      </p:sp>
      <p:sp>
        <p:nvSpPr>
          <p:cNvPr id="3" name="Espace réservé du contenu 2">
            <a:extLst>
              <a:ext uri="{FF2B5EF4-FFF2-40B4-BE49-F238E27FC236}">
                <a16:creationId xmlns:a16="http://schemas.microsoft.com/office/drawing/2014/main" id="{E352853D-B4E6-F97E-E6C2-EFFDD4A162CF}"/>
              </a:ext>
            </a:extLst>
          </p:cNvPr>
          <p:cNvSpPr>
            <a:spLocks noGrp="1"/>
          </p:cNvSpPr>
          <p:nvPr>
            <p:ph idx="1"/>
          </p:nvPr>
        </p:nvSpPr>
        <p:spPr/>
        <p:txBody>
          <a:bodyPr/>
          <a:lstStyle/>
          <a:p>
            <a:r>
              <a:rPr lang="fr-FR" dirty="0"/>
              <a:t>Régression à la moyenne</a:t>
            </a:r>
          </a:p>
        </p:txBody>
      </p:sp>
      <p:pic>
        <p:nvPicPr>
          <p:cNvPr id="6" name="Image 5">
            <a:extLst>
              <a:ext uri="{FF2B5EF4-FFF2-40B4-BE49-F238E27FC236}">
                <a16:creationId xmlns:a16="http://schemas.microsoft.com/office/drawing/2014/main" id="{6A778591-F158-CEE0-B9DA-759B8E399F74}"/>
              </a:ext>
            </a:extLst>
          </p:cNvPr>
          <p:cNvPicPr>
            <a:picLocks noChangeAspect="1"/>
          </p:cNvPicPr>
          <p:nvPr/>
        </p:nvPicPr>
        <p:blipFill>
          <a:blip r:embed="rId3"/>
          <a:stretch>
            <a:fillRect/>
          </a:stretch>
        </p:blipFill>
        <p:spPr>
          <a:xfrm>
            <a:off x="125218" y="2476290"/>
            <a:ext cx="5640313" cy="4016586"/>
          </a:xfrm>
          <a:prstGeom prst="rect">
            <a:avLst/>
          </a:prstGeom>
        </p:spPr>
      </p:pic>
      <p:pic>
        <p:nvPicPr>
          <p:cNvPr id="8" name="Image 7">
            <a:extLst>
              <a:ext uri="{FF2B5EF4-FFF2-40B4-BE49-F238E27FC236}">
                <a16:creationId xmlns:a16="http://schemas.microsoft.com/office/drawing/2014/main" id="{0130158E-C252-BE36-C755-853FC7501650}"/>
              </a:ext>
            </a:extLst>
          </p:cNvPr>
          <p:cNvPicPr>
            <a:picLocks noChangeAspect="1"/>
          </p:cNvPicPr>
          <p:nvPr/>
        </p:nvPicPr>
        <p:blipFill>
          <a:blip r:embed="rId4"/>
          <a:stretch>
            <a:fillRect/>
          </a:stretch>
        </p:blipFill>
        <p:spPr>
          <a:xfrm>
            <a:off x="5765531" y="2611226"/>
            <a:ext cx="5758139" cy="3881650"/>
          </a:xfrm>
          <a:prstGeom prst="rect">
            <a:avLst/>
          </a:prstGeom>
        </p:spPr>
      </p:pic>
    </p:spTree>
    <p:extLst>
      <p:ext uri="{BB962C8B-B14F-4D97-AF65-F5344CB8AC3E}">
        <p14:creationId xmlns:p14="http://schemas.microsoft.com/office/powerpoint/2010/main" val="145273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360F3-BBED-4C60-0CB6-A3FFF586D324}"/>
              </a:ext>
            </a:extLst>
          </p:cNvPr>
          <p:cNvSpPr>
            <a:spLocks noGrp="1"/>
          </p:cNvSpPr>
          <p:nvPr>
            <p:ph type="title"/>
          </p:nvPr>
        </p:nvSpPr>
        <p:spPr/>
        <p:txBody>
          <a:bodyPr>
            <a:normAutofit/>
          </a:bodyPr>
          <a:lstStyle/>
          <a:p>
            <a:r>
              <a:rPr lang="fr-FR" dirty="0"/>
              <a:t>Manque de rationalité</a:t>
            </a:r>
            <a:endParaRPr lang="en-CY" sz="3600" dirty="0"/>
          </a:p>
        </p:txBody>
      </p:sp>
      <p:sp>
        <p:nvSpPr>
          <p:cNvPr id="6" name="Content Placeholder 5">
            <a:extLst>
              <a:ext uri="{FF2B5EF4-FFF2-40B4-BE49-F238E27FC236}">
                <a16:creationId xmlns:a16="http://schemas.microsoft.com/office/drawing/2014/main" id="{13975B00-2899-8C7A-EDA0-E8EC233F6D2D}"/>
              </a:ext>
            </a:extLst>
          </p:cNvPr>
          <p:cNvSpPr>
            <a:spLocks noGrp="1"/>
          </p:cNvSpPr>
          <p:nvPr>
            <p:ph sz="half" idx="1"/>
          </p:nvPr>
        </p:nvSpPr>
        <p:spPr>
          <a:xfrm>
            <a:off x="1913238" y="2226469"/>
            <a:ext cx="4125612" cy="3263504"/>
          </a:xfrm>
        </p:spPr>
        <p:txBody>
          <a:bodyPr>
            <a:normAutofit/>
          </a:bodyPr>
          <a:lstStyle/>
          <a:p>
            <a:pPr marL="0" indent="0">
              <a:buNone/>
            </a:pPr>
            <a:r>
              <a:rPr lang="fr-FR" dirty="0">
                <a:solidFill>
                  <a:schemeClr val="tx1"/>
                </a:solidFill>
                <a:ea typeface="Verdana" pitchFamily="34" charset="0"/>
                <a:cs typeface="Verdana" pitchFamily="34" charset="0"/>
              </a:rPr>
              <a:t>Il y a une pandémie imminente qui menace de tuer 600 personnes et vous avez deux options</a:t>
            </a:r>
            <a:r>
              <a:rPr lang="en-US" dirty="0">
                <a:solidFill>
                  <a:schemeClr val="tx1"/>
                </a:solidFill>
                <a:ea typeface="Verdana" pitchFamily="34" charset="0"/>
                <a:cs typeface="Verdana" pitchFamily="34" charset="0"/>
              </a:rPr>
              <a:t>:</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(A) </a:t>
            </a:r>
            <a:r>
              <a:rPr lang="en-US" i="1" dirty="0" err="1">
                <a:solidFill>
                  <a:schemeClr val="tx1"/>
                </a:solidFill>
                <a:ea typeface="Verdana" pitchFamily="34" charset="0"/>
                <a:cs typeface="Verdana" pitchFamily="34" charset="0"/>
              </a:rPr>
              <a:t>Sauver</a:t>
            </a:r>
            <a:r>
              <a:rPr lang="en-US" i="1" dirty="0">
                <a:solidFill>
                  <a:schemeClr val="tx1"/>
                </a:solidFill>
                <a:ea typeface="Verdana" pitchFamily="34" charset="0"/>
                <a:cs typeface="Verdana" pitchFamily="34" charset="0"/>
              </a:rPr>
              <a:t> 200 </a:t>
            </a:r>
            <a:r>
              <a:rPr lang="en-US" i="1" dirty="0" err="1">
                <a:solidFill>
                  <a:schemeClr val="tx1"/>
                </a:solidFill>
                <a:ea typeface="Verdana" pitchFamily="34" charset="0"/>
                <a:cs typeface="Verdana" pitchFamily="34" charset="0"/>
              </a:rPr>
              <a:t>personnes</a:t>
            </a:r>
            <a:br>
              <a:rPr lang="en-US" i="1" dirty="0">
                <a:solidFill>
                  <a:schemeClr val="tx1"/>
                </a:solidFill>
                <a:ea typeface="Verdana" pitchFamily="34" charset="0"/>
                <a:cs typeface="Verdana" pitchFamily="34" charset="0"/>
              </a:rPr>
            </a:br>
            <a:br>
              <a:rPr lang="en-US" i="1" dirty="0">
                <a:solidFill>
                  <a:schemeClr val="tx1"/>
                </a:solidFill>
                <a:ea typeface="Verdana" pitchFamily="34" charset="0"/>
                <a:cs typeface="Verdana" pitchFamily="34" charset="0"/>
              </a:rPr>
            </a:br>
            <a:r>
              <a:rPr lang="en-US" i="1" dirty="0">
                <a:solidFill>
                  <a:schemeClr val="tx1"/>
                </a:solidFill>
                <a:ea typeface="Verdana" pitchFamily="34" charset="0"/>
                <a:cs typeface="Verdana" pitchFamily="34" charset="0"/>
              </a:rPr>
              <a:t>(B) </a:t>
            </a:r>
            <a:r>
              <a:rPr lang="fr-FR" i="1" dirty="0">
                <a:solidFill>
                  <a:schemeClr val="tx1"/>
                </a:solidFill>
                <a:ea typeface="Verdana" pitchFamily="34" charset="0"/>
                <a:cs typeface="Verdana" pitchFamily="34" charset="0"/>
              </a:rPr>
              <a:t>Sauvez 600 personnes avec 1/3 de chance et sauvez 0 personne avec 2/3 de chance</a:t>
            </a:r>
            <a:r>
              <a:rPr lang="en-US" i="1" dirty="0">
                <a:solidFill>
                  <a:schemeClr val="tx1"/>
                </a:solidFill>
                <a:ea typeface="Verdana" pitchFamily="34" charset="0"/>
                <a:cs typeface="Verdana" pitchFamily="34" charset="0"/>
              </a:rPr>
              <a:t>.</a:t>
            </a:r>
          </a:p>
          <a:p>
            <a:endParaRPr lang="en-CY" dirty="0"/>
          </a:p>
        </p:txBody>
      </p:sp>
      <p:sp>
        <p:nvSpPr>
          <p:cNvPr id="7" name="Content Placeholder 6">
            <a:extLst>
              <a:ext uri="{FF2B5EF4-FFF2-40B4-BE49-F238E27FC236}">
                <a16:creationId xmlns:a16="http://schemas.microsoft.com/office/drawing/2014/main" id="{9A21F7B9-FF84-1446-1C8D-9FC5EFF33E08}"/>
              </a:ext>
            </a:extLst>
          </p:cNvPr>
          <p:cNvSpPr>
            <a:spLocks noGrp="1"/>
          </p:cNvSpPr>
          <p:nvPr>
            <p:ph sz="half" idx="2"/>
          </p:nvPr>
        </p:nvSpPr>
        <p:spPr>
          <a:xfrm>
            <a:off x="6153150" y="2226469"/>
            <a:ext cx="4295518" cy="3263504"/>
          </a:xfrm>
        </p:spPr>
        <p:txBody>
          <a:bodyPr>
            <a:normAutofit/>
          </a:bodyPr>
          <a:lstStyle/>
          <a:p>
            <a:pPr marL="0" indent="0">
              <a:buNone/>
            </a:pPr>
            <a:r>
              <a:rPr lang="fr-FR" dirty="0">
                <a:solidFill>
                  <a:schemeClr val="tx1"/>
                </a:solidFill>
                <a:ea typeface="Verdana" pitchFamily="34" charset="0"/>
                <a:cs typeface="Verdana" pitchFamily="34" charset="0"/>
              </a:rPr>
              <a:t>La même maladie menace la société, mais cette fois-ci, deux options différentes s’offrent à vous</a:t>
            </a:r>
            <a:r>
              <a:rPr lang="en-US" dirty="0">
                <a:solidFill>
                  <a:schemeClr val="tx1"/>
                </a:solidFill>
                <a:ea typeface="Verdana" pitchFamily="34" charset="0"/>
                <a:cs typeface="Verdana" pitchFamily="34" charset="0"/>
              </a:rPr>
              <a:t>: </a:t>
            </a:r>
            <a:br>
              <a:rPr lang="en-US" dirty="0">
                <a:solidFill>
                  <a:schemeClr val="tx1"/>
                </a:solidFill>
                <a:ea typeface="Verdana" pitchFamily="34" charset="0"/>
                <a:cs typeface="Verdana" pitchFamily="34" charset="0"/>
              </a:rPr>
            </a:br>
            <a:br>
              <a:rPr lang="en-US" dirty="0">
                <a:solidFill>
                  <a:schemeClr val="tx1"/>
                </a:solidFill>
                <a:ea typeface="Verdana" pitchFamily="34" charset="0"/>
                <a:cs typeface="Verdana" pitchFamily="34" charset="0"/>
              </a:rPr>
            </a:br>
            <a:r>
              <a:rPr lang="en-US" dirty="0">
                <a:ea typeface="Verdana" pitchFamily="34" charset="0"/>
              </a:rPr>
              <a:t>(C) </a:t>
            </a:r>
            <a:r>
              <a:rPr lang="en-US" dirty="0" err="1">
                <a:ea typeface="Verdana" pitchFamily="34" charset="0"/>
              </a:rPr>
              <a:t>Tuez</a:t>
            </a:r>
            <a:r>
              <a:rPr lang="en-US" dirty="0">
                <a:ea typeface="Verdana" pitchFamily="34" charset="0"/>
              </a:rPr>
              <a:t> 400 </a:t>
            </a:r>
            <a:r>
              <a:rPr lang="en-US" dirty="0" err="1">
                <a:ea typeface="Verdana" pitchFamily="34" charset="0"/>
              </a:rPr>
              <a:t>personnes</a:t>
            </a:r>
            <a:br>
              <a:rPr lang="en-US" dirty="0">
                <a:ea typeface="Verdana" pitchFamily="34" charset="0"/>
              </a:rPr>
            </a:br>
            <a:br>
              <a:rPr lang="en-US" dirty="0">
                <a:ea typeface="Verdana" pitchFamily="34" charset="0"/>
              </a:rPr>
            </a:br>
            <a:r>
              <a:rPr lang="en-US" dirty="0">
                <a:ea typeface="Verdana" pitchFamily="34" charset="0"/>
              </a:rPr>
              <a:t>(D) </a:t>
            </a:r>
            <a:r>
              <a:rPr lang="fr-FR" dirty="0">
                <a:ea typeface="Verdana" pitchFamily="34" charset="0"/>
              </a:rPr>
              <a:t>Tuez 0 personne avec 1/3 de chance et tuez 600 personnes avec 2/3 de chance</a:t>
            </a:r>
            <a:r>
              <a:rPr lang="en-US">
                <a:ea typeface="Verdana" pitchFamily="34" charset="0"/>
              </a:rPr>
              <a:t>. </a:t>
            </a:r>
            <a:endParaRPr lang="en-US" dirty="0">
              <a:ea typeface="Verdana" pitchFamily="34" charset="0"/>
            </a:endParaRPr>
          </a:p>
        </p:txBody>
      </p:sp>
      <p:cxnSp>
        <p:nvCxnSpPr>
          <p:cNvPr id="9" name="Straight Connector 8">
            <a:extLst>
              <a:ext uri="{FF2B5EF4-FFF2-40B4-BE49-F238E27FC236}">
                <a16:creationId xmlns:a16="http://schemas.microsoft.com/office/drawing/2014/main" id="{FF46E11F-FBE4-BB0B-57C6-D68479C49C24}"/>
              </a:ext>
            </a:extLst>
          </p:cNvPr>
          <p:cNvCxnSpPr>
            <a:cxnSpLocks/>
          </p:cNvCxnSpPr>
          <p:nvPr/>
        </p:nvCxnSpPr>
        <p:spPr>
          <a:xfrm>
            <a:off x="6086732" y="2034232"/>
            <a:ext cx="0" cy="2780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53F0F02D-2600-FC84-22CA-B527ABEE6184}"/>
              </a:ext>
            </a:extLst>
          </p:cNvPr>
          <p:cNvSpPr txBox="1"/>
          <p:nvPr/>
        </p:nvSpPr>
        <p:spPr>
          <a:xfrm>
            <a:off x="2456429" y="3488889"/>
            <a:ext cx="3813865" cy="369332"/>
          </a:xfrm>
          <a:prstGeom prst="rect">
            <a:avLst/>
          </a:prstGeom>
          <a:noFill/>
        </p:spPr>
        <p:txBody>
          <a:bodyPr wrap="none" rtlCol="0">
            <a:spAutoFit/>
          </a:bodyPr>
          <a:lstStyle/>
          <a:p>
            <a:r>
              <a:rPr lang="fr-FR" b="1" dirty="0">
                <a:solidFill>
                  <a:srgbClr val="FF0000"/>
                </a:solidFill>
              </a:rPr>
              <a:t>ET NE PAS SAUVER 400 PERSONNES</a:t>
            </a:r>
          </a:p>
        </p:txBody>
      </p:sp>
      <p:sp>
        <p:nvSpPr>
          <p:cNvPr id="3" name="ZoneTexte 2">
            <a:extLst>
              <a:ext uri="{FF2B5EF4-FFF2-40B4-BE49-F238E27FC236}">
                <a16:creationId xmlns:a16="http://schemas.microsoft.com/office/drawing/2014/main" id="{D9D20C3B-FDAF-80BA-4ED8-9EAA90AD77BB}"/>
              </a:ext>
            </a:extLst>
          </p:cNvPr>
          <p:cNvSpPr txBox="1"/>
          <p:nvPr/>
        </p:nvSpPr>
        <p:spPr>
          <a:xfrm>
            <a:off x="8185773" y="3488889"/>
            <a:ext cx="3526928" cy="369332"/>
          </a:xfrm>
          <a:prstGeom prst="rect">
            <a:avLst/>
          </a:prstGeom>
          <a:noFill/>
        </p:spPr>
        <p:txBody>
          <a:bodyPr wrap="none" rtlCol="0">
            <a:spAutoFit/>
          </a:bodyPr>
          <a:lstStyle/>
          <a:p>
            <a:r>
              <a:rPr lang="fr-FR" b="1" dirty="0">
                <a:solidFill>
                  <a:srgbClr val="FF0000"/>
                </a:solidFill>
              </a:rPr>
              <a:t>ET NE PAS TUER 200 PERSONNES</a:t>
            </a:r>
          </a:p>
        </p:txBody>
      </p:sp>
      <p:sp>
        <p:nvSpPr>
          <p:cNvPr id="5" name="ZoneTexte 4">
            <a:extLst>
              <a:ext uri="{FF2B5EF4-FFF2-40B4-BE49-F238E27FC236}">
                <a16:creationId xmlns:a16="http://schemas.microsoft.com/office/drawing/2014/main" id="{FF569666-C766-DCBC-C295-8CAD041F9BB2}"/>
              </a:ext>
            </a:extLst>
          </p:cNvPr>
          <p:cNvSpPr txBox="1"/>
          <p:nvPr/>
        </p:nvSpPr>
        <p:spPr>
          <a:xfrm>
            <a:off x="2310001" y="5385640"/>
            <a:ext cx="7505581" cy="369332"/>
          </a:xfrm>
          <a:prstGeom prst="rect">
            <a:avLst/>
          </a:prstGeom>
        </p:spPr>
        <p:txBody>
          <a:bodyPr wrap="none" rtlCol="0">
            <a:spAutoFit/>
          </a:bodyPr>
          <a:lstStyle/>
          <a:p>
            <a:pPr algn="ctr"/>
            <a:r>
              <a:rPr lang="fr-FR" dirty="0">
                <a:solidFill>
                  <a:schemeClr val="tx2">
                    <a:lumMod val="75000"/>
                    <a:lumOff val="25000"/>
                  </a:schemeClr>
                </a:solidFill>
                <a:latin typeface="Posterama" panose="020B0504020200020000" pitchFamily="34" charset="0"/>
                <a:ea typeface="微软雅黑"/>
                <a:cs typeface="Posterama" panose="020B0504020200020000" pitchFamily="34" charset="0"/>
              </a:rPr>
              <a:t>Nous avons besoin de toute l’information pour les deux programmes</a:t>
            </a:r>
            <a:endParaRPr lang="fr-FR" sz="1800" dirty="0">
              <a:solidFill>
                <a:schemeClr val="tx2">
                  <a:lumMod val="75000"/>
                  <a:lumOff val="25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595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EF81F4-BD6F-9381-DCFC-11D305E90857}"/>
              </a:ext>
            </a:extLst>
          </p:cNvPr>
          <p:cNvSpPr>
            <a:spLocks noGrp="1"/>
          </p:cNvSpPr>
          <p:nvPr>
            <p:ph type="title"/>
          </p:nvPr>
        </p:nvSpPr>
        <p:spPr/>
        <p:txBody>
          <a:bodyPr/>
          <a:lstStyle/>
          <a:p>
            <a:r>
              <a:rPr lang="fr-FR" dirty="0"/>
              <a:t>Manque de rationalité</a:t>
            </a:r>
          </a:p>
        </p:txBody>
      </p:sp>
      <p:sp>
        <p:nvSpPr>
          <p:cNvPr id="3" name="Espace réservé du contenu 2">
            <a:extLst>
              <a:ext uri="{FF2B5EF4-FFF2-40B4-BE49-F238E27FC236}">
                <a16:creationId xmlns:a16="http://schemas.microsoft.com/office/drawing/2014/main" id="{8D538FE7-142E-C4DC-BAE5-FCCB8D3E44BA}"/>
              </a:ext>
            </a:extLst>
          </p:cNvPr>
          <p:cNvSpPr>
            <a:spLocks noGrp="1"/>
          </p:cNvSpPr>
          <p:nvPr>
            <p:ph idx="1"/>
          </p:nvPr>
        </p:nvSpPr>
        <p:spPr/>
        <p:txBody>
          <a:bodyPr>
            <a:normAutofit/>
          </a:bodyPr>
          <a:lstStyle/>
          <a:p>
            <a:r>
              <a:rPr lang="fr-FR" sz="2400" dirty="0"/>
              <a:t>D’autres études ont indiqué que de nombreuses personnes remarquent l’asymétrie et en déduisent que l’option incomplète signifie qu’au moins 200 personnes sont sauvées parce que, contrairement au programme B, l’information sur le nombre de personnes qui ne seront pas sauvées n’est pas fournie (Mandel, 2014).</a:t>
            </a:r>
          </a:p>
          <a:p>
            <a:r>
              <a:rPr lang="fr-FR" sz="2400" dirty="0"/>
              <a:t>Selon cette inférence, le programme A garantit que 200 personnes </a:t>
            </a:r>
            <a:r>
              <a:rPr lang="fr-FR" sz="2400" i="1" dirty="0"/>
              <a:t>ou plus </a:t>
            </a:r>
            <a:r>
              <a:rPr lang="fr-FR" sz="2400" dirty="0"/>
              <a:t>sont sauvées, au lieu de 200 exactement. Ainsi, les jugements des gens semblent n’avoir rien à voir avec des préférences instables ou avec un cadrage positif ou négatif.</a:t>
            </a:r>
          </a:p>
          <a:p>
            <a:r>
              <a:rPr lang="fr-FR" sz="2400" dirty="0"/>
              <a:t>L’incomplétude du programme A est à elle seule à l’origine de l’ensemble de l’effet. Lorsqu’on leur fournit des informations incomplètes, les gens doivent faire des déductions intelligentes. Ce n’est pas un parti pris.</a:t>
            </a:r>
            <a:endParaRPr lang="fr-FR" sz="2400" dirty="0">
              <a:solidFill>
                <a:srgbClr val="FF0000"/>
              </a:solidFill>
            </a:endParaRPr>
          </a:p>
        </p:txBody>
      </p:sp>
    </p:spTree>
    <p:extLst>
      <p:ext uri="{BB962C8B-B14F-4D97-AF65-F5344CB8AC3E}">
        <p14:creationId xmlns:p14="http://schemas.microsoft.com/office/powerpoint/2010/main" val="351606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3F96-1FB5-0ABD-6036-83A5DF3EB3A7}"/>
              </a:ext>
            </a:extLst>
          </p:cNvPr>
          <p:cNvSpPr>
            <a:spLocks noGrp="1"/>
          </p:cNvSpPr>
          <p:nvPr>
            <p:ph type="title"/>
          </p:nvPr>
        </p:nvSpPr>
        <p:spPr/>
        <p:txBody>
          <a:bodyPr>
            <a:normAutofit/>
          </a:bodyPr>
          <a:lstStyle/>
          <a:p>
            <a:r>
              <a:rPr lang="fr-FR" dirty="0"/>
              <a:t>Manque de rationalité – </a:t>
            </a:r>
            <a:br>
              <a:rPr lang="fr-FR" dirty="0"/>
            </a:br>
            <a:r>
              <a:rPr lang="fr-FR" dirty="0"/>
              <a:t>Exemple du biais de conjonction</a:t>
            </a:r>
          </a:p>
        </p:txBody>
      </p:sp>
      <p:sp>
        <p:nvSpPr>
          <p:cNvPr id="4" name="Espace réservé du contenu 3">
            <a:extLst>
              <a:ext uri="{FF2B5EF4-FFF2-40B4-BE49-F238E27FC236}">
                <a16:creationId xmlns:a16="http://schemas.microsoft.com/office/drawing/2014/main" id="{B86516E7-DEC2-041A-C963-3B964506E18F}"/>
              </a:ext>
            </a:extLst>
          </p:cNvPr>
          <p:cNvSpPr>
            <a:spLocks noGrp="1"/>
          </p:cNvSpPr>
          <p:nvPr>
            <p:ph idx="1"/>
          </p:nvPr>
        </p:nvSpPr>
        <p:spPr>
          <a:xfrm>
            <a:off x="838200" y="1825625"/>
            <a:ext cx="5446986" cy="4351338"/>
          </a:xfrm>
        </p:spPr>
        <p:txBody>
          <a:bodyPr/>
          <a:lstStyle/>
          <a:p>
            <a:r>
              <a:rPr lang="fr-FR" dirty="0"/>
              <a:t>Linda a 31 ans, elle est célibataire, franche et très brillante. Elle possède une maîtrise de philosophie. Étudiante, elle se montrait très préoccupée par les questions de discrimination et de </a:t>
            </a:r>
            <a:r>
              <a:rPr lang="fr-FR" dirty="0">
                <a:hlinkClick r:id="rId3" tooltip="Justice sociale"/>
              </a:rPr>
              <a:t>justice sociale</a:t>
            </a:r>
            <a:r>
              <a:rPr lang="fr-FR" dirty="0"/>
              <a:t>, elle participait aussi à des manifestations antinucléaires. </a:t>
            </a:r>
          </a:p>
          <a:p>
            <a:r>
              <a:rPr lang="fr-FR" dirty="0"/>
              <a:t>Selon vous, Linda a-t-elle plus de chance d'être : </a:t>
            </a:r>
          </a:p>
          <a:p>
            <a:pPr>
              <a:buFont typeface="+mj-lt"/>
              <a:buAutoNum type="arabicPeriod"/>
            </a:pPr>
            <a:r>
              <a:rPr lang="fr-FR" dirty="0"/>
              <a:t>Guichetière dans une banque.</a:t>
            </a:r>
          </a:p>
          <a:p>
            <a:pPr>
              <a:buFont typeface="+mj-lt"/>
              <a:buAutoNum type="arabicPeriod"/>
            </a:pPr>
            <a:r>
              <a:rPr lang="fr-FR" dirty="0"/>
              <a:t>active dans le mouvement féministe.</a:t>
            </a:r>
          </a:p>
          <a:p>
            <a:pPr>
              <a:buFont typeface="+mj-lt"/>
              <a:buAutoNum type="arabicPeriod"/>
            </a:pPr>
            <a:r>
              <a:rPr lang="fr-FR" dirty="0"/>
              <a:t>Guichetière dans une banque et active dans le mouvement féministe.</a:t>
            </a:r>
          </a:p>
          <a:p>
            <a:endParaRPr lang="fr-FR" dirty="0"/>
          </a:p>
        </p:txBody>
      </p:sp>
      <p:sp>
        <p:nvSpPr>
          <p:cNvPr id="6" name="Espace réservé du contenu 3">
            <a:extLst>
              <a:ext uri="{FF2B5EF4-FFF2-40B4-BE49-F238E27FC236}">
                <a16:creationId xmlns:a16="http://schemas.microsoft.com/office/drawing/2014/main" id="{0552C59A-23A7-C0B5-1460-080410CE35EE}"/>
              </a:ext>
            </a:extLst>
          </p:cNvPr>
          <p:cNvSpPr txBox="1">
            <a:spLocks/>
          </p:cNvSpPr>
          <p:nvPr/>
        </p:nvSpPr>
        <p:spPr>
          <a:xfrm>
            <a:off x="6285186" y="1687513"/>
            <a:ext cx="544698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James a grandi dans une famille de bohémiens. Son père était musicien et sa mère peintre. Ils ont vécu ensemble pendant 40 ans et ne se sont jamais mariés. James était un enfant très talentueux avec un don spécial pour la comédie, mais il s’est transformé en un fauteur de troubles rebelle dans sa jeunesse. Il a abandonné l’université après deux ans et a voyagé en Asie pour apprendre l’artisanat. James a aujourd’hui 35 ans.</a:t>
            </a:r>
          </a:p>
          <a:p>
            <a:r>
              <a:rPr lang="fr-FR" dirty="0"/>
              <a:t>Selon vous, James a-t-il plus de chance d'être : </a:t>
            </a:r>
          </a:p>
          <a:p>
            <a:pPr>
              <a:buFont typeface="+mj-lt"/>
              <a:buAutoNum type="arabicPeriod"/>
            </a:pPr>
            <a:r>
              <a:rPr lang="fr-FR" dirty="0"/>
              <a:t>Artiste.</a:t>
            </a:r>
          </a:p>
          <a:p>
            <a:pPr>
              <a:buFont typeface="+mj-lt"/>
              <a:buAutoNum type="arabicPeriod"/>
            </a:pPr>
            <a:r>
              <a:rPr lang="fr-FR" dirty="0"/>
              <a:t>votant pour le parti conservateur.</a:t>
            </a:r>
          </a:p>
          <a:p>
            <a:pPr>
              <a:buFont typeface="+mj-lt"/>
              <a:buAutoNum type="arabicPeriod"/>
            </a:pPr>
            <a:r>
              <a:rPr lang="fr-FR" dirty="0"/>
              <a:t>Artiste et votant pour le parti conservateur.</a:t>
            </a:r>
          </a:p>
          <a:p>
            <a:endParaRPr lang="fr-FR" dirty="0"/>
          </a:p>
        </p:txBody>
      </p:sp>
    </p:spTree>
    <p:extLst>
      <p:ext uri="{BB962C8B-B14F-4D97-AF65-F5344CB8AC3E}">
        <p14:creationId xmlns:p14="http://schemas.microsoft.com/office/powerpoint/2010/main" val="37996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3F96-1FB5-0ABD-6036-83A5DF3EB3A7}"/>
              </a:ext>
            </a:extLst>
          </p:cNvPr>
          <p:cNvSpPr>
            <a:spLocks noGrp="1"/>
          </p:cNvSpPr>
          <p:nvPr>
            <p:ph type="title"/>
          </p:nvPr>
        </p:nvSpPr>
        <p:spPr/>
        <p:txBody>
          <a:bodyPr>
            <a:normAutofit/>
          </a:bodyPr>
          <a:lstStyle/>
          <a:p>
            <a:r>
              <a:rPr lang="fr-FR" dirty="0"/>
              <a:t>Manque de rationalité – </a:t>
            </a:r>
            <a:br>
              <a:rPr lang="fr-FR" dirty="0"/>
            </a:br>
            <a:r>
              <a:rPr lang="fr-FR" dirty="0"/>
              <a:t>Exemple du biais de conjonction</a:t>
            </a:r>
          </a:p>
        </p:txBody>
      </p:sp>
      <p:pic>
        <p:nvPicPr>
          <p:cNvPr id="5" name="Espace réservé du contenu 4">
            <a:extLst>
              <a:ext uri="{FF2B5EF4-FFF2-40B4-BE49-F238E27FC236}">
                <a16:creationId xmlns:a16="http://schemas.microsoft.com/office/drawing/2014/main" id="{79114B39-8425-D140-A469-F92513E4ED35}"/>
              </a:ext>
            </a:extLst>
          </p:cNvPr>
          <p:cNvPicPr>
            <a:picLocks noGrp="1" noChangeAspect="1"/>
          </p:cNvPicPr>
          <p:nvPr>
            <p:ph idx="1"/>
          </p:nvPr>
        </p:nvPicPr>
        <p:blipFill>
          <a:blip r:embed="rId3"/>
          <a:stretch>
            <a:fillRect/>
          </a:stretch>
        </p:blipFill>
        <p:spPr>
          <a:xfrm>
            <a:off x="1858913" y="1974198"/>
            <a:ext cx="8474174" cy="4054191"/>
          </a:xfrm>
        </p:spPr>
      </p:pic>
    </p:spTree>
    <p:extLst>
      <p:ext uri="{BB962C8B-B14F-4D97-AF65-F5344CB8AC3E}">
        <p14:creationId xmlns:p14="http://schemas.microsoft.com/office/powerpoint/2010/main" val="9202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5D13B1-6D26-97D8-51F9-3BE07DD34805}"/>
              </a:ext>
            </a:extLst>
          </p:cNvPr>
          <p:cNvSpPr>
            <a:spLocks noGrp="1"/>
          </p:cNvSpPr>
          <p:nvPr>
            <p:ph type="title"/>
          </p:nvPr>
        </p:nvSpPr>
        <p:spPr/>
        <p:txBody>
          <a:bodyPr/>
          <a:lstStyle/>
          <a:p>
            <a:r>
              <a:rPr lang="fr-FR" dirty="0"/>
              <a:t>Manque de rationalité – l’aversion à la perte</a:t>
            </a:r>
          </a:p>
        </p:txBody>
      </p:sp>
      <p:sp>
        <p:nvSpPr>
          <p:cNvPr id="3" name="Espace réservé du contenu 2">
            <a:extLst>
              <a:ext uri="{FF2B5EF4-FFF2-40B4-BE49-F238E27FC236}">
                <a16:creationId xmlns:a16="http://schemas.microsoft.com/office/drawing/2014/main" id="{1310CD98-5805-1D2D-D619-DF46BBC8E65E}"/>
              </a:ext>
            </a:extLst>
          </p:cNvPr>
          <p:cNvSpPr>
            <a:spLocks noGrp="1"/>
          </p:cNvSpPr>
          <p:nvPr>
            <p:ph idx="1"/>
          </p:nvPr>
        </p:nvSpPr>
        <p:spPr/>
        <p:txBody>
          <a:bodyPr/>
          <a:lstStyle/>
          <a:p>
            <a:r>
              <a:rPr lang="fr-FR" dirty="0"/>
              <a:t>Le fait que la perte ait un impact plus important que le gain. </a:t>
            </a:r>
          </a:p>
          <a:p>
            <a:r>
              <a:rPr lang="fr-FR" dirty="0"/>
              <a:t>Pourtant, les connaissances actuelles indiquent que l’aversion à la perte n’existe que dans des scénarios et des contextes très réduits, que dans d’autres il y a une aversion au gain, et que nous n’avons pas de compréhension claire des raisons de ces changements (Gal &amp; </a:t>
            </a:r>
            <a:r>
              <a:rPr lang="fr-FR" dirty="0" err="1"/>
              <a:t>Rucker</a:t>
            </a:r>
            <a:r>
              <a:rPr lang="fr-FR" dirty="0"/>
              <a:t>, 2018).</a:t>
            </a:r>
          </a:p>
          <a:p>
            <a:r>
              <a:rPr lang="fr-FR" dirty="0"/>
              <a:t>En 2024, </a:t>
            </a:r>
            <a:r>
              <a:rPr lang="fr-FR" dirty="0" err="1"/>
              <a:t>Spektor</a:t>
            </a:r>
            <a:r>
              <a:rPr lang="fr-FR" dirty="0"/>
              <a:t> et al. concluaient “des recherches supplémentaires sont nécessaires pour établir comment les comportements des individus [en cadre de perte et de gain] sont affectés par la dépendance au contexte “dans la nature” (autrement dit, en dehors du contrôle des scénarios en laboratoire).”</a:t>
            </a:r>
          </a:p>
          <a:p>
            <a:r>
              <a:rPr lang="fr-FR" dirty="0"/>
              <a:t>Pourtant, une vaste majorité des chercheurs en économie et en psychologie pensent que l’aversion à la perte est un biais cognitif robuste et généralisable.</a:t>
            </a:r>
          </a:p>
        </p:txBody>
      </p:sp>
    </p:spTree>
    <p:extLst>
      <p:ext uri="{BB962C8B-B14F-4D97-AF65-F5344CB8AC3E}">
        <p14:creationId xmlns:p14="http://schemas.microsoft.com/office/powerpoint/2010/main" val="13414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876CD4-5663-5A8D-0CCB-D90861B95EC1}"/>
              </a:ext>
            </a:extLst>
          </p:cNvPr>
          <p:cNvSpPr>
            <a:spLocks noGrp="1"/>
          </p:cNvSpPr>
          <p:nvPr>
            <p:ph type="title"/>
          </p:nvPr>
        </p:nvSpPr>
        <p:spPr/>
        <p:txBody>
          <a:bodyPr/>
          <a:lstStyle/>
          <a:p>
            <a:r>
              <a:rPr lang="fr-FR" dirty="0"/>
              <a:t>Manque de rationalité – le biais de confirmation</a:t>
            </a:r>
          </a:p>
        </p:txBody>
      </p:sp>
      <p:sp>
        <p:nvSpPr>
          <p:cNvPr id="3" name="Espace réservé du contenu 2">
            <a:extLst>
              <a:ext uri="{FF2B5EF4-FFF2-40B4-BE49-F238E27FC236}">
                <a16:creationId xmlns:a16="http://schemas.microsoft.com/office/drawing/2014/main" id="{FD00A9F8-934B-C108-E129-0D0ABF7ABCD4}"/>
              </a:ext>
            </a:extLst>
          </p:cNvPr>
          <p:cNvSpPr>
            <a:spLocks noGrp="1"/>
          </p:cNvSpPr>
          <p:nvPr>
            <p:ph idx="1"/>
          </p:nvPr>
        </p:nvSpPr>
        <p:spPr/>
        <p:txBody>
          <a:bodyPr/>
          <a:lstStyle/>
          <a:p>
            <a:r>
              <a:rPr lang="fr-FR" dirty="0"/>
              <a:t>Le biais de confirmation n’existe pas – c’est le biais de confirmation d’hypothèse.</a:t>
            </a:r>
          </a:p>
          <a:p>
            <a:r>
              <a:rPr lang="fr-FR" dirty="0"/>
              <a:t>Il prédit que lorsque l’on a une prédiction, l’expérience la modifie dans le sens de notre prédiction, En somme, si on pense que le dé va tomber sur 1, peu importe qu’il tombe sur un autre nombre, cela va renforcer notre idée qu’il va tomber sur 1 au prochain jet, ce qui semble </a:t>
            </a:r>
            <a:r>
              <a:rPr lang="fr-FR" dirty="0" err="1"/>
              <a:t>irationnel</a:t>
            </a:r>
            <a:r>
              <a:rPr lang="fr-FR" dirty="0"/>
              <a:t>.</a:t>
            </a:r>
          </a:p>
          <a:p>
            <a:r>
              <a:rPr lang="fr-FR" dirty="0"/>
              <a:t>Dès l’origine de la mise en évidence du biais (Johnson-Laird, 1972, </a:t>
            </a:r>
            <a:r>
              <a:rPr lang="fr-FR" dirty="0" err="1"/>
              <a:t>Mynatt</a:t>
            </a:r>
            <a:r>
              <a:rPr lang="fr-FR" dirty="0"/>
              <a:t> et al. 1977), les chercheurs se sont demandés si les individus testaient une croyance plutôt qu’un jugement, et si c’est le cas, alors le biais ne serait pas cognitif. </a:t>
            </a:r>
          </a:p>
          <a:p>
            <a:r>
              <a:rPr lang="fr-FR" dirty="0"/>
              <a:t>À ce sujet, le biais de confirmation est d’ailleurs difficile à mettre en évidence, les recherches mentionnées ci-dessus ont d’ailleurs été répliquées sans succès par la suite (</a:t>
            </a:r>
            <a:r>
              <a:rPr lang="fr-FR" dirty="0" err="1"/>
              <a:t>Koslowski</a:t>
            </a:r>
            <a:r>
              <a:rPr lang="fr-FR" dirty="0"/>
              <a:t> et </a:t>
            </a:r>
            <a:r>
              <a:rPr lang="fr-FR" dirty="0" err="1"/>
              <a:t>Maqueda</a:t>
            </a:r>
            <a:r>
              <a:rPr lang="fr-FR" dirty="0"/>
              <a:t>, 1993).</a:t>
            </a:r>
          </a:p>
        </p:txBody>
      </p:sp>
    </p:spTree>
    <p:extLst>
      <p:ext uri="{BB962C8B-B14F-4D97-AF65-F5344CB8AC3E}">
        <p14:creationId xmlns:p14="http://schemas.microsoft.com/office/powerpoint/2010/main" val="272567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3D05E5-8865-3F1A-86BF-34865A188060}"/>
              </a:ext>
            </a:extLst>
          </p:cNvPr>
          <p:cNvSpPr>
            <a:spLocks noGrp="1"/>
          </p:cNvSpPr>
          <p:nvPr>
            <p:ph type="title"/>
          </p:nvPr>
        </p:nvSpPr>
        <p:spPr/>
        <p:txBody>
          <a:bodyPr/>
          <a:lstStyle/>
          <a:p>
            <a:r>
              <a:rPr lang="fr-FR" dirty="0"/>
              <a:t>Quelques concepts à connaitre</a:t>
            </a:r>
          </a:p>
        </p:txBody>
      </p:sp>
      <p:sp>
        <p:nvSpPr>
          <p:cNvPr id="3" name="Espace réservé du contenu 2">
            <a:extLst>
              <a:ext uri="{FF2B5EF4-FFF2-40B4-BE49-F238E27FC236}">
                <a16:creationId xmlns:a16="http://schemas.microsoft.com/office/drawing/2014/main" id="{BA9734F9-1222-F27E-F09C-CF548DB04D19}"/>
              </a:ext>
            </a:extLst>
          </p:cNvPr>
          <p:cNvSpPr>
            <a:spLocks noGrp="1"/>
          </p:cNvSpPr>
          <p:nvPr>
            <p:ph idx="1"/>
          </p:nvPr>
        </p:nvSpPr>
        <p:spPr/>
        <p:txBody>
          <a:bodyPr/>
          <a:lstStyle/>
          <a:p>
            <a:r>
              <a:rPr lang="fr-FR" dirty="0"/>
              <a:t>Les biais et heuristiques</a:t>
            </a:r>
          </a:p>
          <a:p>
            <a:r>
              <a:rPr lang="fr-FR" dirty="0"/>
              <a:t>Système 1 et système 2</a:t>
            </a:r>
          </a:p>
          <a:p>
            <a:r>
              <a:rPr lang="fr-FR" dirty="0"/>
              <a:t>Esprit critique</a:t>
            </a:r>
          </a:p>
          <a:p>
            <a:r>
              <a:rPr lang="fr-FR" dirty="0"/>
              <a:t>Nudge</a:t>
            </a:r>
          </a:p>
          <a:p>
            <a:r>
              <a:rPr lang="fr-FR" dirty="0"/>
              <a:t>Economie comportementale</a:t>
            </a:r>
          </a:p>
        </p:txBody>
      </p:sp>
      <p:pic>
        <p:nvPicPr>
          <p:cNvPr id="2050" name="Picture 2" descr="S.Falkowicz, C.Naveilhan, Mr ContraDico- Au coeur de l'esprit critique">
            <a:extLst>
              <a:ext uri="{FF2B5EF4-FFF2-40B4-BE49-F238E27FC236}">
                <a16:creationId xmlns:a16="http://schemas.microsoft.com/office/drawing/2014/main" id="{550098A1-AFCC-B543-9B0E-DAA24E900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0492" y="579134"/>
            <a:ext cx="27622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uand est-ce qu'on biaise ? - Livre de Thomas C. Durand">
            <a:extLst>
              <a:ext uri="{FF2B5EF4-FFF2-40B4-BE49-F238E27FC236}">
                <a16:creationId xmlns:a16="http://schemas.microsoft.com/office/drawing/2014/main" id="{F7F25F62-19A4-8C66-C736-AB9C97965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6810" y="1372327"/>
            <a:ext cx="17621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ais cognitifs | Éditions Odile Jacob">
            <a:extLst>
              <a:ext uri="{FF2B5EF4-FFF2-40B4-BE49-F238E27FC236}">
                <a16:creationId xmlns:a16="http://schemas.microsoft.com/office/drawing/2014/main" id="{A3C65C81-AE44-F537-9E99-1409081C1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5992" y="4200525"/>
            <a:ext cx="1714500" cy="265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ystème 1 / Système 2 de Daniel Kahneman - Editions Flammarion">
            <a:extLst>
              <a:ext uri="{FF2B5EF4-FFF2-40B4-BE49-F238E27FC236}">
                <a16:creationId xmlns:a16="http://schemas.microsoft.com/office/drawing/2014/main" id="{76D721C4-A2B2-6F74-9352-B427A28458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684" y="3429777"/>
            <a:ext cx="2165193" cy="342822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8028550-D466-4105-1AD9-37ADAFB61741}"/>
              </a:ext>
            </a:extLst>
          </p:cNvPr>
          <p:cNvPicPr>
            <a:picLocks noChangeAspect="1"/>
          </p:cNvPicPr>
          <p:nvPr/>
        </p:nvPicPr>
        <p:blipFill>
          <a:blip r:embed="rId7"/>
          <a:stretch>
            <a:fillRect/>
          </a:stretch>
        </p:blipFill>
        <p:spPr>
          <a:xfrm>
            <a:off x="629258" y="4152529"/>
            <a:ext cx="2976507" cy="1982718"/>
          </a:xfrm>
          <a:prstGeom prst="rect">
            <a:avLst/>
          </a:prstGeom>
        </p:spPr>
      </p:pic>
    </p:spTree>
    <p:extLst>
      <p:ext uri="{BB962C8B-B14F-4D97-AF65-F5344CB8AC3E}">
        <p14:creationId xmlns:p14="http://schemas.microsoft.com/office/powerpoint/2010/main" val="7101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500"/>
                                        <p:tgtEl>
                                          <p:spTgt spid="205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876CD4-5663-5A8D-0CCB-D90861B95EC1}"/>
              </a:ext>
            </a:extLst>
          </p:cNvPr>
          <p:cNvSpPr>
            <a:spLocks noGrp="1"/>
          </p:cNvSpPr>
          <p:nvPr>
            <p:ph type="title"/>
          </p:nvPr>
        </p:nvSpPr>
        <p:spPr/>
        <p:txBody>
          <a:bodyPr/>
          <a:lstStyle/>
          <a:p>
            <a:r>
              <a:rPr lang="fr-FR" dirty="0"/>
              <a:t>Manque de rationalité – le biais de confirmation</a:t>
            </a:r>
          </a:p>
        </p:txBody>
      </p:sp>
      <p:sp>
        <p:nvSpPr>
          <p:cNvPr id="3" name="Espace réservé du contenu 2">
            <a:extLst>
              <a:ext uri="{FF2B5EF4-FFF2-40B4-BE49-F238E27FC236}">
                <a16:creationId xmlns:a16="http://schemas.microsoft.com/office/drawing/2014/main" id="{FD00A9F8-934B-C108-E129-0D0ABF7ABCD4}"/>
              </a:ext>
            </a:extLst>
          </p:cNvPr>
          <p:cNvSpPr>
            <a:spLocks noGrp="1"/>
          </p:cNvSpPr>
          <p:nvPr>
            <p:ph idx="1"/>
          </p:nvPr>
        </p:nvSpPr>
        <p:spPr/>
        <p:txBody>
          <a:bodyPr/>
          <a:lstStyle/>
          <a:p>
            <a:r>
              <a:rPr lang="fr-FR" dirty="0"/>
              <a:t>Marion </a:t>
            </a:r>
            <a:r>
              <a:rPr lang="fr-FR" dirty="0" err="1"/>
              <a:t>Vorms</a:t>
            </a:r>
            <a:r>
              <a:rPr lang="fr-FR" dirty="0"/>
              <a:t> concluait en 2021 dans l’article </a:t>
            </a:r>
            <a:r>
              <a:rPr lang="fr-FR" i="1" dirty="0"/>
              <a:t>le biais de confirmation en question </a:t>
            </a:r>
            <a:r>
              <a:rPr lang="fr-FR" dirty="0"/>
              <a:t>« en l’absence d’une norme claire vis-à-vis de laquelle une infraction systématique serait établie, et dans la mesure où un modèle normatif qui, à terme, maximise l’exactitude des représentations semble compatible avec les réponses des participants, rien n’autorise, semble-t-il, à conclure à l’irrationalité. En bref, il ne semble pas rester grand-chose, au terme de ce tour d’horizon, en faveur de l’existence de biais [de confirmation]”.</a:t>
            </a:r>
          </a:p>
          <a:p>
            <a:r>
              <a:rPr lang="fr-FR" dirty="0"/>
              <a:t>Très </a:t>
            </a:r>
            <a:r>
              <a:rPr lang="fr-FR" dirty="0" err="1"/>
              <a:t>recemment</a:t>
            </a:r>
            <a:r>
              <a:rPr lang="fr-FR" dirty="0"/>
              <a:t>, des chercheurs ont indiqué que le </a:t>
            </a:r>
            <a:r>
              <a:rPr lang="fr-FR" dirty="0" err="1"/>
              <a:t>wishful</a:t>
            </a:r>
            <a:r>
              <a:rPr lang="fr-FR" dirty="0"/>
              <a:t> thinking, des croyances optimistes liées au biais de confirmation, est compatible avec les probabilités bayésiennes, ce qui peut indiquer que la confirmation d’hypothèse serait… rationnelle (</a:t>
            </a:r>
            <a:r>
              <a:rPr lang="fr-FR" dirty="0" err="1"/>
              <a:t>Melnikoff</a:t>
            </a:r>
            <a:r>
              <a:rPr lang="fr-FR" dirty="0"/>
              <a:t> &amp; </a:t>
            </a:r>
            <a:r>
              <a:rPr lang="fr-FR" dirty="0" err="1"/>
              <a:t>Strohminger</a:t>
            </a:r>
            <a:r>
              <a:rPr lang="fr-FR" dirty="0"/>
              <a:t>, 2024).</a:t>
            </a:r>
          </a:p>
          <a:p>
            <a:r>
              <a:rPr lang="fr-FR" dirty="0"/>
              <a:t>Certains préfèrent le terme assimilation biaisée qui faire référence à un biais de croyance. Certains parlent aussi de biais idéologiques. La définition de ces termes reste floue et ils n’ont aucun rapport avec les biais cognitifs, car ils ne sont pas systématiques et pas généralisables. Que signifie biais dans ce sens? Quelle est la norme ? Qui la définit et comment est-elle définie ?</a:t>
            </a:r>
          </a:p>
        </p:txBody>
      </p:sp>
    </p:spTree>
    <p:extLst>
      <p:ext uri="{BB962C8B-B14F-4D97-AF65-F5344CB8AC3E}">
        <p14:creationId xmlns:p14="http://schemas.microsoft.com/office/powerpoint/2010/main" val="298931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127F2-E4F1-0C56-8B63-62FA722B0AFF}"/>
              </a:ext>
            </a:extLst>
          </p:cNvPr>
          <p:cNvSpPr>
            <a:spLocks noGrp="1"/>
          </p:cNvSpPr>
          <p:nvPr>
            <p:ph type="title"/>
          </p:nvPr>
        </p:nvSpPr>
        <p:spPr/>
        <p:txBody>
          <a:bodyPr/>
          <a:lstStyle/>
          <a:p>
            <a:r>
              <a:rPr lang="fr-FR" dirty="0"/>
              <a:t>En somme</a:t>
            </a:r>
          </a:p>
        </p:txBody>
      </p:sp>
      <p:sp>
        <p:nvSpPr>
          <p:cNvPr id="3" name="Espace réservé du contenu 2">
            <a:extLst>
              <a:ext uri="{FF2B5EF4-FFF2-40B4-BE49-F238E27FC236}">
                <a16:creationId xmlns:a16="http://schemas.microsoft.com/office/drawing/2014/main" id="{4FB013F7-C97C-5B9D-C80C-CF83739A6A0B}"/>
              </a:ext>
            </a:extLst>
          </p:cNvPr>
          <p:cNvSpPr>
            <a:spLocks noGrp="1"/>
          </p:cNvSpPr>
          <p:nvPr>
            <p:ph idx="1"/>
          </p:nvPr>
        </p:nvSpPr>
        <p:spPr/>
        <p:txBody>
          <a:bodyPr/>
          <a:lstStyle/>
          <a:p>
            <a:r>
              <a:rPr lang="fr-FR" dirty="0"/>
              <a:t>De nombreux biais ne sont </a:t>
            </a:r>
          </a:p>
          <a:p>
            <a:r>
              <a:rPr lang="fr-FR" dirty="0"/>
              <a:t>1) pas des biais car pas systématique</a:t>
            </a:r>
          </a:p>
          <a:p>
            <a:r>
              <a:rPr lang="fr-FR" dirty="0"/>
              <a:t>2) peu généralisable en dehors de contexte précis issus de descriptions spécifiques et non en situation réelle</a:t>
            </a:r>
          </a:p>
          <a:p>
            <a:r>
              <a:rPr lang="fr-FR" dirty="0"/>
              <a:t>Exemple du biais de conjonction,</a:t>
            </a:r>
          </a:p>
          <a:p>
            <a:r>
              <a:rPr lang="fr-FR" dirty="0"/>
              <a:t>Exemple du biais de cadre,</a:t>
            </a:r>
          </a:p>
          <a:p>
            <a:r>
              <a:rPr lang="fr-FR" dirty="0"/>
              <a:t>Exemple du biais de confirmation,</a:t>
            </a:r>
          </a:p>
          <a:p>
            <a:r>
              <a:rPr lang="fr-FR" dirty="0"/>
              <a:t>Exemple de l’aversion à la perte,</a:t>
            </a:r>
          </a:p>
          <a:p>
            <a:r>
              <a:rPr lang="fr-FR" dirty="0"/>
              <a:t>Exemple de l’heuristique de disponibilité,</a:t>
            </a:r>
          </a:p>
          <a:p>
            <a:endParaRPr lang="fr-FR" dirty="0"/>
          </a:p>
          <a:p>
            <a:r>
              <a:rPr lang="fr-FR" dirty="0"/>
              <a:t>Il est tentant de généraliser ces biais à des situations réelles, mais sans preuve sérieuses d’erreurs systématiques, on risque de dévoyer l’impact de l’économie comportementale.</a:t>
            </a:r>
          </a:p>
        </p:txBody>
      </p:sp>
    </p:spTree>
    <p:extLst>
      <p:ext uri="{BB962C8B-B14F-4D97-AF65-F5344CB8AC3E}">
        <p14:creationId xmlns:p14="http://schemas.microsoft.com/office/powerpoint/2010/main" val="7548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E4FDE-6090-320A-2F57-4637401A1D3D}"/>
              </a:ext>
            </a:extLst>
          </p:cNvPr>
          <p:cNvSpPr>
            <a:spLocks noGrp="1"/>
          </p:cNvSpPr>
          <p:nvPr>
            <p:ph type="title"/>
          </p:nvPr>
        </p:nvSpPr>
        <p:spPr/>
        <p:txBody>
          <a:bodyPr/>
          <a:lstStyle/>
          <a:p>
            <a:r>
              <a:rPr lang="en-US" dirty="0" err="1"/>
              <a:t>Entêtemment</a:t>
            </a:r>
            <a:r>
              <a:rPr lang="en-US" dirty="0"/>
              <a:t>. </a:t>
            </a:r>
            <a:endParaRPr lang="fr-FR" dirty="0"/>
          </a:p>
        </p:txBody>
      </p:sp>
      <p:sp>
        <p:nvSpPr>
          <p:cNvPr id="3" name="Espace réservé du contenu 2">
            <a:extLst>
              <a:ext uri="{FF2B5EF4-FFF2-40B4-BE49-F238E27FC236}">
                <a16:creationId xmlns:a16="http://schemas.microsoft.com/office/drawing/2014/main" id="{4541BB63-508C-EBEB-D2D1-41B17FD3AFA7}"/>
              </a:ext>
            </a:extLst>
          </p:cNvPr>
          <p:cNvSpPr>
            <a:spLocks noGrp="1"/>
          </p:cNvSpPr>
          <p:nvPr>
            <p:ph idx="1"/>
          </p:nvPr>
        </p:nvSpPr>
        <p:spPr>
          <a:xfrm>
            <a:off x="838200" y="1420380"/>
            <a:ext cx="6361386" cy="4351338"/>
          </a:xfrm>
        </p:spPr>
        <p:txBody>
          <a:bodyPr>
            <a:noAutofit/>
          </a:bodyPr>
          <a:lstStyle/>
          <a:p>
            <a:r>
              <a:rPr lang="fr-FR" sz="2400" dirty="0"/>
              <a:t>Selon Kahneman, les biais sont comme les illusions visuelles, </a:t>
            </a:r>
          </a:p>
          <a:p>
            <a:r>
              <a:rPr lang="fr-FR" sz="2400" dirty="0"/>
              <a:t>Ils sont persistants et difficilement corrigibles par l’éducation.</a:t>
            </a:r>
          </a:p>
          <a:p>
            <a:r>
              <a:rPr lang="fr-FR" sz="2400" dirty="0"/>
              <a:t>Même si on sait qu’ils existent, on ne peut pas s’empêcher de les voir</a:t>
            </a:r>
            <a:endParaRPr lang="en-US" sz="2400" dirty="0"/>
          </a:p>
        </p:txBody>
      </p:sp>
      <p:pic>
        <p:nvPicPr>
          <p:cNvPr id="1026" name="Picture 2" descr="Exploring Digitized Optical Illusions: Design that Messes with our ...">
            <a:extLst>
              <a:ext uri="{FF2B5EF4-FFF2-40B4-BE49-F238E27FC236}">
                <a16:creationId xmlns:a16="http://schemas.microsoft.com/office/drawing/2014/main" id="{47FABC34-CA20-D132-35E0-934B6B0A1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179" y="1448944"/>
            <a:ext cx="4269828" cy="426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E4FDE-6090-320A-2F57-4637401A1D3D}"/>
              </a:ext>
            </a:extLst>
          </p:cNvPr>
          <p:cNvSpPr>
            <a:spLocks noGrp="1"/>
          </p:cNvSpPr>
          <p:nvPr>
            <p:ph type="title"/>
          </p:nvPr>
        </p:nvSpPr>
        <p:spPr/>
        <p:txBody>
          <a:bodyPr/>
          <a:lstStyle/>
          <a:p>
            <a:r>
              <a:rPr lang="en-US" dirty="0" err="1"/>
              <a:t>Entêtemment</a:t>
            </a:r>
            <a:r>
              <a:rPr lang="en-US" dirty="0"/>
              <a:t>. </a:t>
            </a:r>
            <a:endParaRPr lang="fr-FR" dirty="0"/>
          </a:p>
        </p:txBody>
      </p:sp>
      <p:sp>
        <p:nvSpPr>
          <p:cNvPr id="3" name="Espace réservé du contenu 2">
            <a:extLst>
              <a:ext uri="{FF2B5EF4-FFF2-40B4-BE49-F238E27FC236}">
                <a16:creationId xmlns:a16="http://schemas.microsoft.com/office/drawing/2014/main" id="{4541BB63-508C-EBEB-D2D1-41B17FD3AFA7}"/>
              </a:ext>
            </a:extLst>
          </p:cNvPr>
          <p:cNvSpPr>
            <a:spLocks noGrp="1"/>
          </p:cNvSpPr>
          <p:nvPr>
            <p:ph idx="1"/>
          </p:nvPr>
        </p:nvSpPr>
        <p:spPr>
          <a:xfrm>
            <a:off x="838200" y="1420380"/>
            <a:ext cx="10515600" cy="4351338"/>
          </a:xfrm>
        </p:spPr>
        <p:txBody>
          <a:bodyPr>
            <a:noAutofit/>
          </a:bodyPr>
          <a:lstStyle/>
          <a:p>
            <a:r>
              <a:rPr lang="fr-FR" sz="2400" dirty="0"/>
              <a:t>Les illusions visuelles ne sont pas un signe d’irrationalité, mais un sous-produit d’un cerveau intelligent qui fait des « inférences inconscientes à partir d’images rétiniennes bidimensionnelles vers un monde tridimensionnel. »</a:t>
            </a:r>
          </a:p>
          <a:p>
            <a:r>
              <a:rPr lang="fr-FR" sz="2400" dirty="0"/>
              <a:t>Les chercheurs en vision considèrent notre système visuel comme une merveille d’intelligence inconsciente qui parvient à déduire des objets tridimensionnels à partir d’une image rétinienne bidimensionnelle.</a:t>
            </a:r>
          </a:p>
          <a:p>
            <a:r>
              <a:rPr lang="fr-FR" sz="2400" dirty="0"/>
              <a:t>Selon les mots de Shepard (1990), « tromper un système visuel qui a une vue binoculaire complète et librement mobile d’une scène bien éclairée est presque impossible ». Ainsi, en psychologie, le système visuel est considéré plus comme un génie pour faire des inférences intelligentes, et les inférences sont nécessaires pour donner un sens aux images sur la rétine.</a:t>
            </a:r>
            <a:endParaRPr lang="en-US" sz="2400" dirty="0"/>
          </a:p>
        </p:txBody>
      </p:sp>
    </p:spTree>
    <p:extLst>
      <p:ext uri="{BB962C8B-B14F-4D97-AF65-F5344CB8AC3E}">
        <p14:creationId xmlns:p14="http://schemas.microsoft.com/office/powerpoint/2010/main" val="333972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722B5-4730-E5A9-B437-15DD07EC01DD}"/>
              </a:ext>
            </a:extLst>
          </p:cNvPr>
          <p:cNvSpPr>
            <a:spLocks noGrp="1"/>
          </p:cNvSpPr>
          <p:nvPr>
            <p:ph type="title"/>
          </p:nvPr>
        </p:nvSpPr>
        <p:spPr/>
        <p:txBody>
          <a:bodyPr/>
          <a:lstStyle/>
          <a:p>
            <a:r>
              <a:rPr lang="fr-FR" dirty="0"/>
              <a:t>Des coûts substantiels. </a:t>
            </a:r>
          </a:p>
        </p:txBody>
      </p:sp>
      <p:sp>
        <p:nvSpPr>
          <p:cNvPr id="3" name="Espace réservé du contenu 2">
            <a:extLst>
              <a:ext uri="{FF2B5EF4-FFF2-40B4-BE49-F238E27FC236}">
                <a16:creationId xmlns:a16="http://schemas.microsoft.com/office/drawing/2014/main" id="{7435A46C-503A-6F13-A3E0-E7E16235EA20}"/>
              </a:ext>
            </a:extLst>
          </p:cNvPr>
          <p:cNvSpPr>
            <a:spLocks noGrp="1"/>
          </p:cNvSpPr>
          <p:nvPr>
            <p:ph idx="1"/>
          </p:nvPr>
        </p:nvSpPr>
        <p:spPr>
          <a:xfrm>
            <a:off x="838200" y="1825625"/>
            <a:ext cx="6009861" cy="4351338"/>
          </a:xfrm>
        </p:spPr>
        <p:txBody>
          <a:bodyPr>
            <a:normAutofit/>
          </a:bodyPr>
          <a:lstStyle/>
          <a:p>
            <a:pPr lvl="1"/>
            <a:r>
              <a:rPr lang="fr-FR" sz="2400" dirty="0"/>
              <a:t>Les biais peuvent entraîner des coûts substantiels pour le bien-être, tels qu’une baisse de la richesse, de la santé ou du bonheur. </a:t>
            </a:r>
          </a:p>
          <a:p>
            <a:pPr lvl="1"/>
            <a:r>
              <a:rPr lang="fr-FR" sz="2400" dirty="0"/>
              <a:t>27 pays, 5000 participants</a:t>
            </a:r>
          </a:p>
          <a:p>
            <a:pPr lvl="1"/>
            <a:r>
              <a:rPr lang="fr-FR" sz="2400" dirty="0"/>
              <a:t>Test entre les personnes à faible revenu et les déviants positifs</a:t>
            </a:r>
          </a:p>
          <a:p>
            <a:pPr lvl="1"/>
            <a:r>
              <a:rPr lang="fr-FR" sz="2400" dirty="0"/>
              <a:t>Déviants positifs : personnes qui ont surmonté des désavantages financiers dans leur enfance</a:t>
            </a:r>
          </a:p>
        </p:txBody>
      </p:sp>
      <p:pic>
        <p:nvPicPr>
          <p:cNvPr id="5" name="Image 4">
            <a:extLst>
              <a:ext uri="{FF2B5EF4-FFF2-40B4-BE49-F238E27FC236}">
                <a16:creationId xmlns:a16="http://schemas.microsoft.com/office/drawing/2014/main" id="{612B55BA-7675-5B9E-F41D-6CBA8C6FA487}"/>
              </a:ext>
            </a:extLst>
          </p:cNvPr>
          <p:cNvPicPr>
            <a:picLocks noChangeAspect="1"/>
          </p:cNvPicPr>
          <p:nvPr/>
        </p:nvPicPr>
        <p:blipFill>
          <a:blip r:embed="rId2"/>
          <a:stretch>
            <a:fillRect/>
          </a:stretch>
        </p:blipFill>
        <p:spPr>
          <a:xfrm>
            <a:off x="6667697" y="2583851"/>
            <a:ext cx="5272098" cy="2345958"/>
          </a:xfrm>
          <a:prstGeom prst="rect">
            <a:avLst/>
          </a:prstGeom>
        </p:spPr>
      </p:pic>
    </p:spTree>
    <p:extLst>
      <p:ext uri="{BB962C8B-B14F-4D97-AF65-F5344CB8AC3E}">
        <p14:creationId xmlns:p14="http://schemas.microsoft.com/office/powerpoint/2010/main" val="5381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009F8-6B33-7C81-0D12-066C6A079BC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733E2C8-4D45-8B9C-448A-1A49BE42563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DABCD08-FAE1-C7E9-583B-6D3EDF316ADB}"/>
              </a:ext>
            </a:extLst>
          </p:cNvPr>
          <p:cNvPicPr>
            <a:picLocks noChangeAspect="1"/>
          </p:cNvPicPr>
          <p:nvPr/>
        </p:nvPicPr>
        <p:blipFill>
          <a:blip r:embed="rId2"/>
          <a:stretch>
            <a:fillRect/>
          </a:stretch>
        </p:blipFill>
        <p:spPr>
          <a:xfrm>
            <a:off x="2186769" y="831228"/>
            <a:ext cx="7424369" cy="5383142"/>
          </a:xfrm>
          <a:prstGeom prst="rect">
            <a:avLst/>
          </a:prstGeom>
        </p:spPr>
      </p:pic>
    </p:spTree>
    <p:extLst>
      <p:ext uri="{BB962C8B-B14F-4D97-AF65-F5344CB8AC3E}">
        <p14:creationId xmlns:p14="http://schemas.microsoft.com/office/powerpoint/2010/main" val="339567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Le biais du biais</a:t>
            </a:r>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fontScale="92500" lnSpcReduction="20000"/>
          </a:bodyPr>
          <a:lstStyle/>
          <a:p>
            <a:r>
              <a:rPr lang="fr-FR" dirty="0"/>
              <a:t>1. Manque de rationalité. </a:t>
            </a:r>
          </a:p>
          <a:p>
            <a:pPr lvl="1"/>
            <a:r>
              <a:rPr lang="fr-FR" dirty="0"/>
              <a:t>Les expérimentations ont montré que les intuitions des gens sont systématiquement biaisées.</a:t>
            </a:r>
          </a:p>
          <a:p>
            <a:r>
              <a:rPr lang="en-US" dirty="0"/>
              <a:t>2. </a:t>
            </a:r>
            <a:r>
              <a:rPr lang="en-US" dirty="0" err="1"/>
              <a:t>Obstination</a:t>
            </a:r>
            <a:r>
              <a:rPr lang="en-US" dirty="0"/>
              <a:t>. </a:t>
            </a:r>
          </a:p>
          <a:p>
            <a:pPr lvl="1"/>
            <a:r>
              <a:rPr lang="fr-FR" dirty="0"/>
              <a:t>Comme les illusions visuelles, les biais sont persistants et difficilement corrigibles par l’éducation.</a:t>
            </a:r>
          </a:p>
          <a:p>
            <a:r>
              <a:rPr lang="fr-FR" dirty="0"/>
              <a:t> </a:t>
            </a:r>
            <a:r>
              <a:rPr lang="en-US" dirty="0"/>
              <a:t>3. </a:t>
            </a:r>
            <a:r>
              <a:rPr lang="en-US" dirty="0" err="1"/>
              <a:t>Coûts</a:t>
            </a:r>
            <a:r>
              <a:rPr lang="en-US" dirty="0"/>
              <a:t> </a:t>
            </a:r>
            <a:r>
              <a:rPr lang="en-US" dirty="0" err="1"/>
              <a:t>substantiels</a:t>
            </a:r>
            <a:r>
              <a:rPr lang="en-US" dirty="0"/>
              <a:t>. </a:t>
            </a:r>
          </a:p>
          <a:p>
            <a:pPr lvl="1"/>
            <a:r>
              <a:rPr lang="en-US" dirty="0"/>
              <a:t>Les </a:t>
            </a:r>
            <a:r>
              <a:rPr lang="en-US" dirty="0" err="1"/>
              <a:t>biais</a:t>
            </a:r>
            <a:r>
              <a:rPr lang="en-US" dirty="0"/>
              <a:t> </a:t>
            </a:r>
            <a:r>
              <a:rPr lang="fr-FR" dirty="0"/>
              <a:t>peuvent entraîner des coûts substantiels pour le bien-être, tels qu’une baisse de la richesse, de la santé ou du bonheur</a:t>
            </a:r>
            <a:r>
              <a:rPr lang="en-US" dirty="0"/>
              <a:t>. </a:t>
            </a:r>
          </a:p>
          <a:p>
            <a:r>
              <a:rPr lang="en-US" dirty="0"/>
              <a:t>4. </a:t>
            </a:r>
            <a:r>
              <a:rPr lang="fr-FR" dirty="0"/>
              <a:t>Les biais justifient le paternalisme gouvernemental</a:t>
            </a:r>
            <a:r>
              <a:rPr lang="en-US" dirty="0"/>
              <a:t>. </a:t>
            </a:r>
          </a:p>
          <a:p>
            <a:pPr lvl="1"/>
            <a:r>
              <a:rPr lang="fr-FR" dirty="0"/>
              <a:t>Pour protéger les gens de leurs biais, les gouvernements devraient « pousser » le public à adopter un meilleur comportement.</a:t>
            </a:r>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
        <p:nvSpPr>
          <p:cNvPr id="4" name="Signe de multiplication 3">
            <a:extLst>
              <a:ext uri="{FF2B5EF4-FFF2-40B4-BE49-F238E27FC236}">
                <a16:creationId xmlns:a16="http://schemas.microsoft.com/office/drawing/2014/main" id="{26879E98-967D-6D46-C607-6A6AF7CBCC0F}"/>
              </a:ext>
            </a:extLst>
          </p:cNvPr>
          <p:cNvSpPr/>
          <p:nvPr/>
        </p:nvSpPr>
        <p:spPr>
          <a:xfrm>
            <a:off x="1753386" y="1423447"/>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Signe de multiplication 5">
            <a:extLst>
              <a:ext uri="{FF2B5EF4-FFF2-40B4-BE49-F238E27FC236}">
                <a16:creationId xmlns:a16="http://schemas.microsoft.com/office/drawing/2014/main" id="{FDFD669F-30BF-F617-B946-8ECE5F45F3C7}"/>
              </a:ext>
            </a:extLst>
          </p:cNvPr>
          <p:cNvSpPr/>
          <p:nvPr/>
        </p:nvSpPr>
        <p:spPr>
          <a:xfrm>
            <a:off x="1753386" y="2481831"/>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igne de multiplication 6">
            <a:extLst>
              <a:ext uri="{FF2B5EF4-FFF2-40B4-BE49-F238E27FC236}">
                <a16:creationId xmlns:a16="http://schemas.microsoft.com/office/drawing/2014/main" id="{9FD35846-4358-A7A5-32EF-6F8D86F30E61}"/>
              </a:ext>
            </a:extLst>
          </p:cNvPr>
          <p:cNvSpPr/>
          <p:nvPr/>
        </p:nvSpPr>
        <p:spPr>
          <a:xfrm>
            <a:off x="1913962" y="3540214"/>
            <a:ext cx="2969443" cy="152714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43516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3B64A-6D19-5A03-3C01-A84AF9ECAEC9}"/>
              </a:ext>
            </a:extLst>
          </p:cNvPr>
          <p:cNvSpPr>
            <a:spLocks noGrp="1"/>
          </p:cNvSpPr>
          <p:nvPr>
            <p:ph type="title"/>
          </p:nvPr>
        </p:nvSpPr>
        <p:spPr/>
        <p:txBody>
          <a:bodyPr/>
          <a:lstStyle/>
          <a:p>
            <a:r>
              <a:rPr lang="fr-FR" dirty="0"/>
              <a:t>Conclusion du Biais de Biais</a:t>
            </a:r>
          </a:p>
        </p:txBody>
      </p:sp>
      <p:sp>
        <p:nvSpPr>
          <p:cNvPr id="3" name="Espace réservé du contenu 2">
            <a:extLst>
              <a:ext uri="{FF2B5EF4-FFF2-40B4-BE49-F238E27FC236}">
                <a16:creationId xmlns:a16="http://schemas.microsoft.com/office/drawing/2014/main" id="{2185E0A8-94F3-40E7-34D7-56F9749119AB}"/>
              </a:ext>
            </a:extLst>
          </p:cNvPr>
          <p:cNvSpPr>
            <a:spLocks noGrp="1"/>
          </p:cNvSpPr>
          <p:nvPr>
            <p:ph idx="1"/>
          </p:nvPr>
        </p:nvSpPr>
        <p:spPr/>
        <p:txBody>
          <a:bodyPr>
            <a:normAutofit/>
          </a:bodyPr>
          <a:lstStyle/>
          <a:p>
            <a:r>
              <a:rPr lang="fr-FR" sz="2800" dirty="0">
                <a:solidFill>
                  <a:srgbClr val="000000"/>
                </a:solidFill>
                <a:latin typeface="p22-underground"/>
              </a:rPr>
              <a:t>Alison </a:t>
            </a:r>
            <a:r>
              <a:rPr lang="fr-FR" sz="2800" dirty="0" err="1">
                <a:solidFill>
                  <a:srgbClr val="000000"/>
                </a:solidFill>
                <a:latin typeface="p22-underground"/>
              </a:rPr>
              <a:t>Gopnik</a:t>
            </a:r>
            <a:r>
              <a:rPr lang="fr-FR" sz="2800" dirty="0">
                <a:solidFill>
                  <a:srgbClr val="000000"/>
                </a:solidFill>
                <a:latin typeface="p22-underground"/>
              </a:rPr>
              <a:t>, psychologue du développement et présidente de l’APS, a un jour demandé : « Pourquoi les adultes sont-ils souvent si stupides concernant les probabilités alors que les bébés et les chimpanzés sont considérés comme intelligents ? » (</a:t>
            </a:r>
            <a:r>
              <a:rPr lang="fr-FR" sz="2800" dirty="0" err="1">
                <a:solidFill>
                  <a:srgbClr val="000000"/>
                </a:solidFill>
                <a:latin typeface="p22-underground"/>
              </a:rPr>
              <a:t>Gutíerrez</a:t>
            </a:r>
            <a:r>
              <a:rPr lang="fr-FR" sz="2800" dirty="0">
                <a:solidFill>
                  <a:srgbClr val="000000"/>
                </a:solidFill>
                <a:latin typeface="p22-underground"/>
              </a:rPr>
              <a:t>, 2014).</a:t>
            </a:r>
          </a:p>
          <a:p>
            <a:r>
              <a:rPr lang="fr-FR" sz="2800" dirty="0">
                <a:solidFill>
                  <a:srgbClr val="000000"/>
                </a:solidFill>
                <a:latin typeface="p22-underground"/>
              </a:rPr>
              <a:t>Réponse : les méthodes expérimentales pour étudier les bébés et les adultes sont différentes et conduisent à des conclusions différentes.</a:t>
            </a:r>
          </a:p>
          <a:p>
            <a:endParaRPr lang="fr-FR" sz="2800" b="1" dirty="0">
              <a:solidFill>
                <a:srgbClr val="000000"/>
              </a:solidFill>
              <a:latin typeface="p22-underground"/>
            </a:endParaRPr>
          </a:p>
          <a:p>
            <a:r>
              <a:rPr lang="fr-FR" sz="2800" b="1" dirty="0">
                <a:solidFill>
                  <a:srgbClr val="000000"/>
                </a:solidFill>
                <a:latin typeface="p22-underground"/>
              </a:rPr>
              <a:t>Le biais du biais </a:t>
            </a:r>
            <a:r>
              <a:rPr lang="fr-FR" sz="2800" dirty="0">
                <a:solidFill>
                  <a:srgbClr val="000000"/>
                </a:solidFill>
                <a:latin typeface="p22-underground"/>
              </a:rPr>
              <a:t>: La tendance à voir des biais systématiques dans le comportement même lorsqu’il n’y a qu’une erreur non systématique ou aucune erreur vérifiable du tout.</a:t>
            </a:r>
            <a:endParaRPr lang="fr-FR" sz="2800" dirty="0"/>
          </a:p>
        </p:txBody>
      </p:sp>
    </p:spTree>
    <p:extLst>
      <p:ext uri="{BB962C8B-B14F-4D97-AF65-F5344CB8AC3E}">
        <p14:creationId xmlns:p14="http://schemas.microsoft.com/office/powerpoint/2010/main" val="284685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301C4-C575-6E60-5FC5-4DFA400C5047}"/>
              </a:ext>
            </a:extLst>
          </p:cNvPr>
          <p:cNvSpPr>
            <a:spLocks noGrp="1"/>
          </p:cNvSpPr>
          <p:nvPr>
            <p:ph type="title"/>
          </p:nvPr>
        </p:nvSpPr>
        <p:spPr/>
        <p:txBody>
          <a:bodyPr/>
          <a:lstStyle/>
          <a:p>
            <a:r>
              <a:rPr lang="fr-FR" dirty="0"/>
              <a:t>Pourquoi un biais du biais ?</a:t>
            </a:r>
          </a:p>
        </p:txBody>
      </p:sp>
      <p:sp>
        <p:nvSpPr>
          <p:cNvPr id="3" name="Espace réservé du contenu 2">
            <a:extLst>
              <a:ext uri="{FF2B5EF4-FFF2-40B4-BE49-F238E27FC236}">
                <a16:creationId xmlns:a16="http://schemas.microsoft.com/office/drawing/2014/main" id="{E6FE562C-775E-84E3-9069-79D65CE51836}"/>
              </a:ext>
            </a:extLst>
          </p:cNvPr>
          <p:cNvSpPr>
            <a:spLocks noGrp="1"/>
          </p:cNvSpPr>
          <p:nvPr>
            <p:ph idx="1"/>
          </p:nvPr>
        </p:nvSpPr>
        <p:spPr/>
        <p:txBody>
          <a:bodyPr/>
          <a:lstStyle/>
          <a:p>
            <a:r>
              <a:rPr lang="fr-FR" dirty="0"/>
              <a:t>En premier, la théorie des biais cognitifs est centrale dans l’économie comportementale et a modifié durablement les manières de voir le monde d’économistes et psychologues. S’il n’y a pas de déviation vis à vis de la théorie du choix rationnel, soit parce que la théorie est trop limitée, soit parce que ces déviations ne sont pas systématiques, alors l’ensemble de l’économie comportementale s’effondre.</a:t>
            </a:r>
          </a:p>
          <a:p>
            <a:r>
              <a:rPr lang="fr-FR" dirty="0"/>
              <a:t>En second lieu, il y a un principe de validation de ses croyances (certains diraient un biais de confirmation) : Si je crois être en capacité de comprendre pourquoi les autres agissent mal grâce à mes connaissances en biais cognitifs, alors je vais définir leurs comportements systématiquement à travers ma connaissance des biais cognitifs.</a:t>
            </a:r>
          </a:p>
        </p:txBody>
      </p:sp>
    </p:spTree>
    <p:extLst>
      <p:ext uri="{BB962C8B-B14F-4D97-AF65-F5344CB8AC3E}">
        <p14:creationId xmlns:p14="http://schemas.microsoft.com/office/powerpoint/2010/main" val="354224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FF36C-F3FA-3BAF-54FC-4D9CB931D19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B25D3F0-E068-D74C-8C49-B62489C73319}"/>
              </a:ext>
            </a:extLst>
          </p:cNvPr>
          <p:cNvSpPr>
            <a:spLocks noGrp="1"/>
          </p:cNvSpPr>
          <p:nvPr>
            <p:ph idx="1"/>
          </p:nvPr>
        </p:nvSpPr>
        <p:spPr/>
        <p:txBody>
          <a:bodyPr/>
          <a:lstStyle/>
          <a:p>
            <a:r>
              <a:rPr lang="fr-FR" dirty="0"/>
              <a:t>Popper à propos d’une discussion avec Adler (1919)</a:t>
            </a:r>
          </a:p>
        </p:txBody>
      </p:sp>
      <p:sp>
        <p:nvSpPr>
          <p:cNvPr id="9" name="ZoneTexte 8">
            <a:extLst>
              <a:ext uri="{FF2B5EF4-FFF2-40B4-BE49-F238E27FC236}">
                <a16:creationId xmlns:a16="http://schemas.microsoft.com/office/drawing/2014/main" id="{43218B43-DA35-F2F4-0DEC-58B00462D0A1}"/>
              </a:ext>
            </a:extLst>
          </p:cNvPr>
          <p:cNvSpPr txBox="1"/>
          <p:nvPr/>
        </p:nvSpPr>
        <p:spPr>
          <a:xfrm>
            <a:off x="3202999" y="2847132"/>
            <a:ext cx="6094268" cy="2308324"/>
          </a:xfrm>
          <a:prstGeom prst="rect">
            <a:avLst/>
          </a:prstGeom>
          <a:noFill/>
        </p:spPr>
        <p:txBody>
          <a:bodyPr wrap="square">
            <a:spAutoFit/>
          </a:bodyPr>
          <a:lstStyle/>
          <a:p>
            <a:r>
              <a:rPr lang="fr-FR" b="0" i="1" dirty="0">
                <a:solidFill>
                  <a:srgbClr val="11181F"/>
                </a:solidFill>
                <a:effectLst/>
                <a:highlight>
                  <a:srgbClr val="FFFFFF"/>
                </a:highlight>
                <a:latin typeface="Inter"/>
              </a:rPr>
              <a:t>Une fois, en 1919, je lui rapportai un cas qui ne me paraissait pas particulièrement Adlérien, mais qu’il n’eut aucune difficulté à analyser d’après sa théorie des sentiments d’infériorité, bien qu’il n’eût même pas vu l’enfant. Légèrement choqué, je lui ai demandé comment il pouvait en être si sûr. — j’ai au moins mille expériences similaires, répondit-il ; Sur quoi je ne pus m’empêcher de dire : « Et avec ce nouveau cas, je suppose, votre expérience est de mille et une fois. »</a:t>
            </a:r>
            <a:endParaRPr lang="fr-FR" dirty="0"/>
          </a:p>
        </p:txBody>
      </p:sp>
    </p:spTree>
    <p:extLst>
      <p:ext uri="{BB962C8B-B14F-4D97-AF65-F5344CB8AC3E}">
        <p14:creationId xmlns:p14="http://schemas.microsoft.com/office/powerpoint/2010/main" val="377473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C0B28-8A4E-9E8B-D0E7-99454ACD3EBD}"/>
              </a:ext>
            </a:extLst>
          </p:cNvPr>
          <p:cNvSpPr>
            <a:spLocks noGrp="1"/>
          </p:cNvSpPr>
          <p:nvPr>
            <p:ph type="title"/>
          </p:nvPr>
        </p:nvSpPr>
        <p:spPr/>
        <p:txBody>
          <a:bodyPr/>
          <a:lstStyle/>
          <a:p>
            <a:r>
              <a:rPr lang="fr-FR" dirty="0"/>
              <a:t>Petit Historique</a:t>
            </a:r>
          </a:p>
        </p:txBody>
      </p:sp>
      <p:sp>
        <p:nvSpPr>
          <p:cNvPr id="3" name="Espace réservé du contenu 2">
            <a:extLst>
              <a:ext uri="{FF2B5EF4-FFF2-40B4-BE49-F238E27FC236}">
                <a16:creationId xmlns:a16="http://schemas.microsoft.com/office/drawing/2014/main" id="{43D0B76F-A7AD-5204-3E84-D5AD667E64F8}"/>
              </a:ext>
            </a:extLst>
          </p:cNvPr>
          <p:cNvSpPr>
            <a:spLocks noGrp="1"/>
          </p:cNvSpPr>
          <p:nvPr>
            <p:ph idx="1"/>
          </p:nvPr>
        </p:nvSpPr>
        <p:spPr>
          <a:xfrm>
            <a:off x="838200" y="1825625"/>
            <a:ext cx="6982838" cy="4351338"/>
          </a:xfrm>
        </p:spPr>
        <p:txBody>
          <a:bodyPr>
            <a:normAutofit/>
          </a:bodyPr>
          <a:lstStyle/>
          <a:p>
            <a:r>
              <a:rPr lang="fr-FR" sz="2400" dirty="0"/>
              <a:t>L’étude des décisions par les économistes démarre après la seconde guerre mondiale</a:t>
            </a:r>
          </a:p>
          <a:p>
            <a:r>
              <a:rPr lang="fr-FR" sz="2400" dirty="0"/>
              <a:t>Les chercheurs ont découvert que les individus sont majoritairement rationnels.</a:t>
            </a:r>
          </a:p>
          <a:p>
            <a:r>
              <a:rPr lang="fr-FR" sz="2400" dirty="0"/>
              <a:t>Rationnel = qui suit des règles mathématiques/statistiques.</a:t>
            </a:r>
          </a:p>
          <a:p>
            <a:r>
              <a:rPr lang="fr-FR" sz="2400" dirty="0"/>
              <a:t>Sous contexte de certitude, un choix fait de préférences complètes et transitives.</a:t>
            </a:r>
          </a:p>
          <a:p>
            <a:r>
              <a:rPr lang="fr-FR" sz="2400" dirty="0"/>
              <a:t>Sous contexte d’incertitude, un choix qui suit les probabilités conditionnelles.</a:t>
            </a:r>
          </a:p>
        </p:txBody>
      </p:sp>
      <p:pic>
        <p:nvPicPr>
          <p:cNvPr id="3074" name="Picture 2" descr="Amazon.fr - L'homme neuronal - Changeux, Jean-Pierre - Livres">
            <a:extLst>
              <a:ext uri="{FF2B5EF4-FFF2-40B4-BE49-F238E27FC236}">
                <a16:creationId xmlns:a16="http://schemas.microsoft.com/office/drawing/2014/main" id="{047E097B-0807-9722-7A50-41A16A626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4441" y="365125"/>
            <a:ext cx="1688324" cy="27275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Death of Homo Economicus (ebook), Peter Fleming | 9781786801302 | Livres  | bol">
            <a:extLst>
              <a:ext uri="{FF2B5EF4-FFF2-40B4-BE49-F238E27FC236}">
                <a16:creationId xmlns:a16="http://schemas.microsoft.com/office/drawing/2014/main" id="{8696F9FE-D3FE-9945-59A6-B7522BBC4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765" y="3429000"/>
            <a:ext cx="1928609" cy="289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B9D46-071B-85B6-282F-930118E061E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F7BA7-AD7C-278B-FE93-F17B66EDBED1}"/>
              </a:ext>
            </a:extLst>
          </p:cNvPr>
          <p:cNvSpPr>
            <a:spLocks noGrp="1"/>
          </p:cNvSpPr>
          <p:nvPr>
            <p:ph idx="1"/>
          </p:nvPr>
        </p:nvSpPr>
        <p:spPr>
          <a:xfrm>
            <a:off x="923059" y="365125"/>
            <a:ext cx="10515600" cy="4351338"/>
          </a:xfrm>
        </p:spPr>
        <p:txBody>
          <a:bodyPr/>
          <a:lstStyle/>
          <a:p>
            <a:r>
              <a:rPr lang="fr-FR" dirty="0"/>
              <a:t>Une troisième explication est la relation économique et de pouvoir liés à cette vision du monde : il est possible de monétiser des interventions sociales (type Nudge), des formations aux biais cognitifs, d’utiliser les biais cognitifs comme manière d’être une « meilleure version de soi-même » mais aussi de critiquer des opposants politiques, voir opposants dans le domaine de la justice, par exemple en indiquant que des témoins ont été victimes de biais cognitifs.</a:t>
            </a:r>
          </a:p>
        </p:txBody>
      </p:sp>
      <p:pic>
        <p:nvPicPr>
          <p:cNvPr id="2050" name="Picture 2">
            <a:extLst>
              <a:ext uri="{FF2B5EF4-FFF2-40B4-BE49-F238E27FC236}">
                <a16:creationId xmlns:a16="http://schemas.microsoft.com/office/drawing/2014/main" id="{01C82191-ACE2-0BD7-B830-6DA94517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08" y="3015310"/>
            <a:ext cx="3709555" cy="2086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5F1E46-EDBD-913D-15AC-119CA3795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715" y="2058890"/>
            <a:ext cx="4340802" cy="16526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0AB419A-671F-A747-770F-6AD594B8B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273" y="3863580"/>
            <a:ext cx="5168904" cy="207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3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Le biais du biais</a:t>
            </a:r>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fontScale="92500" lnSpcReduction="20000"/>
          </a:bodyPr>
          <a:lstStyle/>
          <a:p>
            <a:r>
              <a:rPr lang="fr-FR" dirty="0"/>
              <a:t>1. Manque de rationalité. </a:t>
            </a:r>
          </a:p>
          <a:p>
            <a:pPr lvl="1"/>
            <a:r>
              <a:rPr lang="fr-FR" dirty="0"/>
              <a:t>Les expérimentations ont montré que les intuitions des gens sont systématiquement biaisées.</a:t>
            </a:r>
          </a:p>
          <a:p>
            <a:r>
              <a:rPr lang="en-US" dirty="0"/>
              <a:t>2. </a:t>
            </a:r>
            <a:r>
              <a:rPr lang="en-US" dirty="0" err="1"/>
              <a:t>Obstination</a:t>
            </a:r>
            <a:r>
              <a:rPr lang="en-US" dirty="0"/>
              <a:t>. </a:t>
            </a:r>
          </a:p>
          <a:p>
            <a:pPr lvl="1"/>
            <a:r>
              <a:rPr lang="fr-FR" dirty="0"/>
              <a:t>Comme les illusions visuelles, les biais sont persistants et difficilement corrigibles par l’éducation.</a:t>
            </a:r>
          </a:p>
          <a:p>
            <a:r>
              <a:rPr lang="fr-FR" dirty="0"/>
              <a:t> </a:t>
            </a:r>
            <a:r>
              <a:rPr lang="en-US" dirty="0"/>
              <a:t>3. </a:t>
            </a:r>
            <a:r>
              <a:rPr lang="en-US" dirty="0" err="1"/>
              <a:t>Coûts</a:t>
            </a:r>
            <a:r>
              <a:rPr lang="en-US" dirty="0"/>
              <a:t> </a:t>
            </a:r>
            <a:r>
              <a:rPr lang="en-US" dirty="0" err="1"/>
              <a:t>substantiels</a:t>
            </a:r>
            <a:r>
              <a:rPr lang="en-US" dirty="0"/>
              <a:t>. </a:t>
            </a:r>
          </a:p>
          <a:p>
            <a:pPr lvl="1"/>
            <a:r>
              <a:rPr lang="en-US" dirty="0"/>
              <a:t>Les </a:t>
            </a:r>
            <a:r>
              <a:rPr lang="en-US" dirty="0" err="1"/>
              <a:t>biais</a:t>
            </a:r>
            <a:r>
              <a:rPr lang="en-US" dirty="0"/>
              <a:t> </a:t>
            </a:r>
            <a:r>
              <a:rPr lang="fr-FR" dirty="0"/>
              <a:t>peuvent entraîner des coûts substantiels pour le bien-être, tels qu’une baisse de la richesse, de la santé ou du bonheur</a:t>
            </a:r>
            <a:r>
              <a:rPr lang="en-US" dirty="0"/>
              <a:t>. </a:t>
            </a:r>
          </a:p>
          <a:p>
            <a:r>
              <a:rPr lang="en-US" dirty="0"/>
              <a:t>4. </a:t>
            </a:r>
            <a:r>
              <a:rPr lang="fr-FR" dirty="0"/>
              <a:t>Les biais justifient le paternalisme gouvernemental</a:t>
            </a:r>
            <a:r>
              <a:rPr lang="en-US" dirty="0"/>
              <a:t>. </a:t>
            </a:r>
          </a:p>
          <a:p>
            <a:pPr lvl="1"/>
            <a:r>
              <a:rPr lang="fr-FR" dirty="0"/>
              <a:t>Pour protéger les gens de leurs biais, les gouvernements devraient « pousser » le public à adopter un meilleur comportement.</a:t>
            </a:r>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
        <p:nvSpPr>
          <p:cNvPr id="8" name="Forme libre : forme 7">
            <a:extLst>
              <a:ext uri="{FF2B5EF4-FFF2-40B4-BE49-F238E27FC236}">
                <a16:creationId xmlns:a16="http://schemas.microsoft.com/office/drawing/2014/main" id="{CE25CCC0-F463-AB08-08E7-3794E2A5EADB}"/>
              </a:ext>
            </a:extLst>
          </p:cNvPr>
          <p:cNvSpPr/>
          <p:nvPr/>
        </p:nvSpPr>
        <p:spPr>
          <a:xfrm>
            <a:off x="4307487" y="6403726"/>
            <a:ext cx="126110" cy="126111"/>
          </a:xfrm>
          <a:custGeom>
            <a:avLst/>
            <a:gdLst>
              <a:gd name="connsiteX0" fmla="*/ 126111 w 126110"/>
              <a:gd name="connsiteY0" fmla="*/ 63056 h 126111"/>
              <a:gd name="connsiteX1" fmla="*/ 63056 w 126110"/>
              <a:gd name="connsiteY1" fmla="*/ 126111 h 126111"/>
              <a:gd name="connsiteX2" fmla="*/ 0 w 126110"/>
              <a:gd name="connsiteY2" fmla="*/ 63056 h 126111"/>
              <a:gd name="connsiteX3" fmla="*/ 63056 w 126110"/>
              <a:gd name="connsiteY3" fmla="*/ 0 h 126111"/>
              <a:gd name="connsiteX4" fmla="*/ 126111 w 126110"/>
              <a:gd name="connsiteY4" fmla="*/ 63056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0" h="126111">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solidFill>
            <a:srgbClr val="FF0000"/>
          </a:solidFill>
          <a:ln w="9525" cap="flat">
            <a:solidFill>
              <a:srgbClr val="FF0000"/>
            </a:solid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0FABF47C-A8A0-5773-728E-BE69841AACE9}"/>
              </a:ext>
            </a:extLst>
          </p:cNvPr>
          <p:cNvSpPr/>
          <p:nvPr/>
        </p:nvSpPr>
        <p:spPr>
          <a:xfrm>
            <a:off x="4156224" y="5777916"/>
            <a:ext cx="428637" cy="533984"/>
          </a:xfrm>
          <a:custGeom>
            <a:avLst/>
            <a:gdLst>
              <a:gd name="connsiteX0" fmla="*/ 252413 w 428637"/>
              <a:gd name="connsiteY0" fmla="*/ 413493 h 533984"/>
              <a:gd name="connsiteX1" fmla="*/ 252413 w 428637"/>
              <a:gd name="connsiteY1" fmla="*/ 533984 h 533984"/>
              <a:gd name="connsiteX2" fmla="*/ 176213 w 428637"/>
              <a:gd name="connsiteY2" fmla="*/ 533984 h 533984"/>
              <a:gd name="connsiteX3" fmla="*/ 176213 w 428637"/>
              <a:gd name="connsiteY3" fmla="*/ 340436 h 533984"/>
              <a:gd name="connsiteX4" fmla="*/ 214313 w 428637"/>
              <a:gd name="connsiteY4" fmla="*/ 340436 h 533984"/>
              <a:gd name="connsiteX5" fmla="*/ 352997 w 428637"/>
              <a:gd name="connsiteY5" fmla="*/ 214325 h 533984"/>
              <a:gd name="connsiteX6" fmla="*/ 220479 w 428637"/>
              <a:gd name="connsiteY6" fmla="*/ 75641 h 533984"/>
              <a:gd name="connsiteX7" fmla="*/ 214313 w 428637"/>
              <a:gd name="connsiteY7" fmla="*/ 75641 h 533984"/>
              <a:gd name="connsiteX8" fmla="*/ 75628 w 428637"/>
              <a:gd name="connsiteY8" fmla="*/ 219659 h 533984"/>
              <a:gd name="connsiteX9" fmla="*/ 0 w 428637"/>
              <a:gd name="connsiteY9" fmla="*/ 219659 h 533984"/>
              <a:gd name="connsiteX10" fmla="*/ 214313 w 428637"/>
              <a:gd name="connsiteY10" fmla="*/ 13 h 533984"/>
              <a:gd name="connsiteX11" fmla="*/ 428625 w 428637"/>
              <a:gd name="connsiteY11" fmla="*/ 209728 h 533984"/>
              <a:gd name="connsiteX12" fmla="*/ 428625 w 428637"/>
              <a:gd name="connsiteY12" fmla="*/ 214325 h 533984"/>
              <a:gd name="connsiteX13" fmla="*/ 252413 w 428637"/>
              <a:gd name="connsiteY13" fmla="*/ 413493 h 5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37" h="533984">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solidFill>
            <a:srgbClr val="FF0000"/>
          </a:solidFill>
          <a:ln w="9525" cap="flat">
            <a:solidFill>
              <a:srgbClr val="FF0000"/>
            </a:solidFill>
            <a:prstDash val="solid"/>
            <a:miter/>
          </a:ln>
        </p:spPr>
        <p:txBody>
          <a:bodyPr rtlCol="0" anchor="ctr"/>
          <a:lstStyle/>
          <a:p>
            <a:endParaRPr lang="fr-FR"/>
          </a:p>
        </p:txBody>
      </p:sp>
    </p:spTree>
    <p:extLst>
      <p:ext uri="{BB962C8B-B14F-4D97-AF65-F5344CB8AC3E}">
        <p14:creationId xmlns:p14="http://schemas.microsoft.com/office/powerpoint/2010/main" val="234959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512C7-4D13-9E44-C8E0-E151FBE876FD}"/>
              </a:ext>
            </a:extLst>
          </p:cNvPr>
          <p:cNvSpPr>
            <a:spLocks noGrp="1"/>
          </p:cNvSpPr>
          <p:nvPr>
            <p:ph type="title"/>
          </p:nvPr>
        </p:nvSpPr>
        <p:spPr/>
        <p:txBody>
          <a:bodyPr>
            <a:normAutofit/>
          </a:bodyPr>
          <a:lstStyle/>
          <a:p>
            <a:r>
              <a:rPr lang="fr-FR" dirty="0"/>
              <a:t>Les biais justifient le paternalisme gouvernemental</a:t>
            </a:r>
            <a:r>
              <a:rPr lang="en-US" dirty="0"/>
              <a:t>.</a:t>
            </a:r>
            <a:endParaRPr lang="fr-FR" dirty="0"/>
          </a:p>
        </p:txBody>
      </p:sp>
      <p:sp>
        <p:nvSpPr>
          <p:cNvPr id="3" name="Espace réservé du contenu 2">
            <a:extLst>
              <a:ext uri="{FF2B5EF4-FFF2-40B4-BE49-F238E27FC236}">
                <a16:creationId xmlns:a16="http://schemas.microsoft.com/office/drawing/2014/main" id="{7936BDF7-13DA-9AC3-8D2D-3A69409705A2}"/>
              </a:ext>
            </a:extLst>
          </p:cNvPr>
          <p:cNvSpPr>
            <a:spLocks noGrp="1"/>
          </p:cNvSpPr>
          <p:nvPr>
            <p:ph idx="1"/>
          </p:nvPr>
        </p:nvSpPr>
        <p:spPr/>
        <p:txBody>
          <a:bodyPr/>
          <a:lstStyle/>
          <a:p>
            <a:r>
              <a:rPr lang="fr-FR" sz="3200" dirty="0"/>
              <a:t>Pour protéger les gens de leurs biais, les gouvernements devraient « pousser » le public à adopter un meilleur comportement.</a:t>
            </a:r>
          </a:p>
        </p:txBody>
      </p:sp>
    </p:spTree>
    <p:extLst>
      <p:ext uri="{BB962C8B-B14F-4D97-AF65-F5344CB8AC3E}">
        <p14:creationId xmlns:p14="http://schemas.microsoft.com/office/powerpoint/2010/main" val="35845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43BCB1-3F31-74D9-C9DE-D79FC059E245}"/>
              </a:ext>
            </a:extLst>
          </p:cNvPr>
          <p:cNvSpPr>
            <a:spLocks noGrp="1"/>
          </p:cNvSpPr>
          <p:nvPr>
            <p:ph type="title"/>
          </p:nvPr>
        </p:nvSpPr>
        <p:spPr>
          <a:xfrm>
            <a:off x="2095352" y="350196"/>
            <a:ext cx="3485178" cy="1624520"/>
          </a:xfrm>
        </p:spPr>
        <p:txBody>
          <a:bodyPr anchor="ctr">
            <a:normAutofit/>
          </a:bodyPr>
          <a:lstStyle/>
          <a:p>
            <a:r>
              <a:rPr lang="fr-FR" sz="3500" dirty="0"/>
              <a:t>Alan Greenspan</a:t>
            </a:r>
          </a:p>
        </p:txBody>
      </p:sp>
      <p:sp>
        <p:nvSpPr>
          <p:cNvPr id="3" name="Espace réservé du contenu 2">
            <a:extLst>
              <a:ext uri="{FF2B5EF4-FFF2-40B4-BE49-F238E27FC236}">
                <a16:creationId xmlns:a16="http://schemas.microsoft.com/office/drawing/2014/main" id="{F37E9309-0906-EFCF-047C-A6F4AFF13A7D}"/>
              </a:ext>
            </a:extLst>
          </p:cNvPr>
          <p:cNvSpPr>
            <a:spLocks noGrp="1"/>
          </p:cNvSpPr>
          <p:nvPr>
            <p:ph idx="1"/>
          </p:nvPr>
        </p:nvSpPr>
        <p:spPr>
          <a:xfrm>
            <a:off x="893618" y="1683327"/>
            <a:ext cx="4686913" cy="4673023"/>
          </a:xfrm>
        </p:spPr>
        <p:txBody>
          <a:bodyPr anchor="ctr">
            <a:normAutofit lnSpcReduction="10000"/>
          </a:bodyPr>
          <a:lstStyle/>
          <a:p>
            <a:pPr marL="0" indent="0">
              <a:buNone/>
            </a:pPr>
            <a:r>
              <a:rPr lang="fr-FR" sz="3200" dirty="0">
                <a:latin typeface="TimesNewRomanPSMT"/>
              </a:rPr>
              <a:t>« J’ai commis une erreur en présumant que les intérêts personnels des organisations, en particulier des banques et d’autres, étaient tels qu’ils étaient les mieux à même de protéger leurs propres actionnaires et leurs capitaux propres dans les entreprises. »</a:t>
            </a:r>
            <a:endParaRPr lang="fr-FR" sz="3200" dirty="0"/>
          </a:p>
        </p:txBody>
      </p:sp>
      <p:pic>
        <p:nvPicPr>
          <p:cNvPr id="1026" name="Picture 2">
            <a:extLst>
              <a:ext uri="{FF2B5EF4-FFF2-40B4-BE49-F238E27FC236}">
                <a16:creationId xmlns:a16="http://schemas.microsoft.com/office/drawing/2014/main" id="{BBDDFA97-E2E4-9D2F-37B4-BBBA3E43B8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21" r="5101" b="-1"/>
          <a:stretch/>
        </p:blipFill>
        <p:spPr bwMode="auto">
          <a:xfrm>
            <a:off x="6096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47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B5177-577A-1AD9-E93B-95E6EF5AB307}"/>
              </a:ext>
            </a:extLst>
          </p:cNvPr>
          <p:cNvSpPr>
            <a:spLocks noGrp="1"/>
          </p:cNvSpPr>
          <p:nvPr>
            <p:ph type="title"/>
          </p:nvPr>
        </p:nvSpPr>
        <p:spPr>
          <a:xfrm>
            <a:off x="2095352" y="350196"/>
            <a:ext cx="3485178" cy="1624520"/>
          </a:xfrm>
        </p:spPr>
        <p:txBody>
          <a:bodyPr anchor="ctr">
            <a:normAutofit/>
          </a:bodyPr>
          <a:lstStyle/>
          <a:p>
            <a:r>
              <a:rPr lang="fr-FR" sz="3500"/>
              <a:t>Paul Krugman</a:t>
            </a:r>
          </a:p>
        </p:txBody>
      </p:sp>
      <p:sp>
        <p:nvSpPr>
          <p:cNvPr id="3" name="Espace réservé du contenu 2">
            <a:extLst>
              <a:ext uri="{FF2B5EF4-FFF2-40B4-BE49-F238E27FC236}">
                <a16:creationId xmlns:a16="http://schemas.microsoft.com/office/drawing/2014/main" id="{B500CCB2-2BE1-E767-2EB6-1FE12ED4F176}"/>
              </a:ext>
            </a:extLst>
          </p:cNvPr>
          <p:cNvSpPr>
            <a:spLocks noGrp="1"/>
          </p:cNvSpPr>
          <p:nvPr>
            <p:ph idx="1"/>
          </p:nvPr>
        </p:nvSpPr>
        <p:spPr>
          <a:xfrm>
            <a:off x="280556" y="1465119"/>
            <a:ext cx="5299976" cy="4891232"/>
          </a:xfrm>
        </p:spPr>
        <p:txBody>
          <a:bodyPr anchor="ctr">
            <a:noAutofit/>
          </a:bodyPr>
          <a:lstStyle/>
          <a:p>
            <a:pPr marL="0" indent="0">
              <a:buNone/>
            </a:pPr>
            <a:r>
              <a:rPr lang="fr-FR" sz="2600" dirty="0">
                <a:latin typeface="TimesNewRomanPSMT"/>
              </a:rPr>
              <a:t>« [Les économistes] doivent abandonner la solution intéressante mais erronée qui consiste à supposer que tout le monde est rationnel et que les marchés fonctionnent parfaitement. La vision qui se dégage au fur et à mesure que la profession repense ses fondements n’est peut-être pas très lucide; mais on peut espérer qu’elle aura la vertu d’avoir au moins en partie raison. "</a:t>
            </a:r>
          </a:p>
        </p:txBody>
      </p:sp>
      <p:pic>
        <p:nvPicPr>
          <p:cNvPr id="2050" name="Picture 2" descr="Une image contenant personne, Visage humain, habits, homme&#10;&#10;Description générée automatiquement">
            <a:extLst>
              <a:ext uri="{FF2B5EF4-FFF2-40B4-BE49-F238E27FC236}">
                <a16:creationId xmlns:a16="http://schemas.microsoft.com/office/drawing/2014/main" id="{4A2E6352-57A6-3AEC-945A-44DCE8E1E4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11812" b="-1"/>
          <a:stretch/>
        </p:blipFill>
        <p:spPr bwMode="auto">
          <a:xfrm>
            <a:off x="6096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15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77483-3D67-E28F-48D3-F38CCB8F3A15}"/>
              </a:ext>
            </a:extLst>
          </p:cNvPr>
          <p:cNvSpPr>
            <a:spLocks noGrp="1"/>
          </p:cNvSpPr>
          <p:nvPr>
            <p:ph type="title"/>
          </p:nvPr>
        </p:nvSpPr>
        <p:spPr/>
        <p:txBody>
          <a:bodyPr/>
          <a:lstStyle/>
          <a:p>
            <a:r>
              <a:rPr lang="fr-FR" dirty="0"/>
              <a:t>Politique comportementale</a:t>
            </a:r>
          </a:p>
        </p:txBody>
      </p:sp>
      <p:sp>
        <p:nvSpPr>
          <p:cNvPr id="3" name="Espace réservé du contenu 2">
            <a:extLst>
              <a:ext uri="{FF2B5EF4-FFF2-40B4-BE49-F238E27FC236}">
                <a16:creationId xmlns:a16="http://schemas.microsoft.com/office/drawing/2014/main" id="{72E80707-313A-B7D0-F594-5E57EB3324CF}"/>
              </a:ext>
            </a:extLst>
          </p:cNvPr>
          <p:cNvSpPr>
            <a:spLocks noGrp="1"/>
          </p:cNvSpPr>
          <p:nvPr>
            <p:ph idx="1"/>
          </p:nvPr>
        </p:nvSpPr>
        <p:spPr/>
        <p:txBody>
          <a:bodyPr>
            <a:normAutofit/>
          </a:bodyPr>
          <a:lstStyle/>
          <a:p>
            <a:r>
              <a:rPr lang="fr-FR" sz="3200" dirty="0"/>
              <a:t>La politique économique s’appuyant sur la théorie comportementale.</a:t>
            </a:r>
            <a:endParaRPr lang="en-US" sz="3200" dirty="0"/>
          </a:p>
          <a:p>
            <a:r>
              <a:rPr lang="fr-FR" sz="3200" dirty="0"/>
              <a:t>Étant donné que les économistes comportementaux (comme les économistes néoclassiques) considèrent que la préoccupation normative centrale est le bien-être, et sa distribution, ce travail est souvent discuté sous la dénomination d’économie comportementale du bien-être.</a:t>
            </a:r>
            <a:endParaRPr lang="fr-FR" sz="3200" b="1" dirty="0"/>
          </a:p>
        </p:txBody>
      </p:sp>
    </p:spTree>
    <p:extLst>
      <p:ext uri="{BB962C8B-B14F-4D97-AF65-F5344CB8AC3E}">
        <p14:creationId xmlns:p14="http://schemas.microsoft.com/office/powerpoint/2010/main" val="18012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4423-CFC6-D347-904D-92B42ED72DAE}"/>
              </a:ext>
            </a:extLst>
          </p:cNvPr>
          <p:cNvSpPr>
            <a:spLocks noGrp="1"/>
          </p:cNvSpPr>
          <p:nvPr>
            <p:ph type="title"/>
          </p:nvPr>
        </p:nvSpPr>
        <p:spPr/>
        <p:txBody>
          <a:bodyPr/>
          <a:lstStyle/>
          <a:p>
            <a:pPr algn="ctr"/>
            <a:r>
              <a:rPr lang="en-US" b="0" dirty="0" err="1">
                <a:latin typeface="Verdana" panose="020B0604030504040204" pitchFamily="34" charset="0"/>
                <a:ea typeface="Verdana" panose="020B0604030504040204" pitchFamily="34" charset="0"/>
                <a:cs typeface="Verdana" panose="020B0604030504040204" pitchFamily="34" charset="0"/>
              </a:rPr>
              <a:t>Paternalisme</a:t>
            </a:r>
            <a:r>
              <a:rPr lang="en-US" b="0" dirty="0">
                <a:latin typeface="Verdana" panose="020B0604030504040204" pitchFamily="34" charset="0"/>
                <a:ea typeface="Verdana" panose="020B0604030504040204" pitchFamily="34" charset="0"/>
                <a:cs typeface="Verdana" panose="020B0604030504040204" pitchFamily="34" charset="0"/>
              </a:rPr>
              <a:t> </a:t>
            </a:r>
            <a:r>
              <a:rPr lang="en-US" b="0" dirty="0" err="1">
                <a:latin typeface="Verdana" panose="020B0604030504040204" pitchFamily="34" charset="0"/>
                <a:ea typeface="Verdana" panose="020B0604030504040204" pitchFamily="34" charset="0"/>
                <a:cs typeface="Verdana" panose="020B0604030504040204" pitchFamily="34" charset="0"/>
              </a:rPr>
              <a:t>Libertaire</a:t>
            </a:r>
            <a:endParaRPr lang="en-US" b="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normAutofit/>
          </a:bodyPr>
          <a:lstStyle/>
          <a:p>
            <a:r>
              <a:rPr lang="en-US" sz="2800" b="1" dirty="0" err="1"/>
              <a:t>Paternalisme</a:t>
            </a:r>
            <a:r>
              <a:rPr lang="en-US" sz="2800" b="1" dirty="0"/>
              <a:t> </a:t>
            </a:r>
            <a:r>
              <a:rPr lang="en-US" sz="2800" b="1" dirty="0" err="1"/>
              <a:t>libertaire</a:t>
            </a:r>
            <a:r>
              <a:rPr lang="en-US" sz="2800" dirty="0"/>
              <a:t>: </a:t>
            </a:r>
            <a:r>
              <a:rPr lang="fr-FR" sz="2800" dirty="0"/>
              <a:t>La thèse selon laquelle il est légitime d’aider les gens à prendre eux-mêmes de meilleures décisions, par leurs propres lumières, s’il est possible de le faire sans interférer avec leur liberté ou leur autonomie.</a:t>
            </a:r>
          </a:p>
          <a:p>
            <a:r>
              <a:rPr lang="en-US" sz="2800" dirty="0"/>
              <a:t>Il </a:t>
            </a:r>
            <a:r>
              <a:rPr lang="en-US" sz="2800" dirty="0" err="1"/>
              <a:t>peut</a:t>
            </a:r>
            <a:r>
              <a:rPr lang="en-US" sz="2800" dirty="0"/>
              <a:t> </a:t>
            </a:r>
            <a:r>
              <a:rPr lang="en-US" sz="2800" dirty="0" err="1"/>
              <a:t>être</a:t>
            </a:r>
            <a:r>
              <a:rPr lang="en-US" sz="2800" dirty="0"/>
              <a:t> doux, </a:t>
            </a:r>
            <a:r>
              <a:rPr lang="en-US" sz="2800" dirty="0" err="1"/>
              <a:t>léger</a:t>
            </a:r>
            <a:r>
              <a:rPr lang="en-US" sz="2800" dirty="0"/>
              <a:t>, </a:t>
            </a:r>
            <a:r>
              <a:rPr lang="en-US" sz="2800" dirty="0" err="1"/>
              <a:t>ou</a:t>
            </a:r>
            <a:r>
              <a:rPr lang="en-US" sz="2800" dirty="0"/>
              <a:t> </a:t>
            </a:r>
            <a:r>
              <a:rPr lang="en-US" sz="2800" dirty="0" err="1"/>
              <a:t>asymétrique</a:t>
            </a:r>
            <a:r>
              <a:rPr lang="en-US" sz="2800" dirty="0"/>
              <a:t>.</a:t>
            </a:r>
          </a:p>
        </p:txBody>
      </p:sp>
    </p:spTree>
    <p:extLst>
      <p:ext uri="{BB962C8B-B14F-4D97-AF65-F5344CB8AC3E}">
        <p14:creationId xmlns:p14="http://schemas.microsoft.com/office/powerpoint/2010/main" val="29171604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CB3B-094A-4B46-BCC9-AAF8D435BB2B}"/>
              </a:ext>
            </a:extLst>
          </p:cNvPr>
          <p:cNvSpPr>
            <a:spLocks noGrp="1"/>
          </p:cNvSpPr>
          <p:nvPr>
            <p:ph type="title"/>
          </p:nvPr>
        </p:nvSpPr>
        <p:spPr/>
        <p:txBody>
          <a:bodyPr/>
          <a:lstStyle/>
          <a:p>
            <a:pPr algn="ctr"/>
            <a:r>
              <a:rPr lang="en-US" b="0" dirty="0" err="1">
                <a:latin typeface="Verdana" panose="020B0604030504040204" pitchFamily="34" charset="0"/>
                <a:ea typeface="Verdana" panose="020B0604030504040204" pitchFamily="34" charset="0"/>
                <a:cs typeface="Verdana" panose="020B0604030504040204" pitchFamily="34" charset="0"/>
              </a:rPr>
              <a:t>Paternalisme</a:t>
            </a:r>
            <a:r>
              <a:rPr lang="en-US" b="0" dirty="0">
                <a:latin typeface="Verdana" panose="020B0604030504040204" pitchFamily="34" charset="0"/>
                <a:ea typeface="Verdana" panose="020B0604030504040204" pitchFamily="34" charset="0"/>
                <a:cs typeface="Verdana" panose="020B0604030504040204" pitchFamily="34" charset="0"/>
              </a:rPr>
              <a:t> </a:t>
            </a:r>
            <a:r>
              <a:rPr lang="en-US" b="0" dirty="0" err="1">
                <a:latin typeface="Verdana" panose="020B0604030504040204" pitchFamily="34" charset="0"/>
                <a:ea typeface="Verdana" panose="020B0604030504040204" pitchFamily="34" charset="0"/>
                <a:cs typeface="Verdana" panose="020B0604030504040204" pitchFamily="34" charset="0"/>
              </a:rPr>
              <a:t>Libertaire</a:t>
            </a:r>
            <a:endParaRPr lang="en-US" b="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normAutofit/>
          </a:bodyPr>
          <a:lstStyle/>
          <a:p>
            <a:r>
              <a:rPr lang="fr-FR" sz="2800" dirty="0"/>
              <a:t>Le paternalisme libertaire est paternaliste en ce sens qu’il vise à améliorer la situation des gens.</a:t>
            </a:r>
            <a:br>
              <a:rPr lang="fr-FR" sz="2800" dirty="0"/>
            </a:br>
            <a:r>
              <a:rPr lang="fr-FR" sz="2800" dirty="0"/>
              <a:t>— Il vise à améliorer le bien-être des personnes visées par la politique.</a:t>
            </a:r>
          </a:p>
          <a:p>
            <a:r>
              <a:rPr lang="fr-FR" sz="2800" dirty="0"/>
              <a:t>Le paternalisme libertaire est libertaire en ce sens qu’il essaie de le faire d’une manière qui respecte leur liberté et leur autonomie.</a:t>
            </a:r>
            <a:br>
              <a:rPr lang="fr-FR" sz="2800" dirty="0"/>
            </a:br>
            <a:r>
              <a:rPr lang="fr-FR" sz="2800" dirty="0"/>
              <a:t>— Il évite les solutions dictatoriales.</a:t>
            </a:r>
            <a:endParaRPr lang="en-US" sz="2800" dirty="0"/>
          </a:p>
        </p:txBody>
      </p:sp>
    </p:spTree>
    <p:extLst>
      <p:ext uri="{BB962C8B-B14F-4D97-AF65-F5344CB8AC3E}">
        <p14:creationId xmlns:p14="http://schemas.microsoft.com/office/powerpoint/2010/main" val="1990707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Deux </a:t>
            </a:r>
            <a:r>
              <a:rPr lang="en-GB" b="0" dirty="0" err="1">
                <a:latin typeface="Verdana" panose="020B0604030504040204" pitchFamily="34" charset="0"/>
                <a:ea typeface="Verdana" panose="020B0604030504040204" pitchFamily="34" charset="0"/>
                <a:cs typeface="Verdana" panose="020B0604030504040204" pitchFamily="34" charset="0"/>
              </a:rPr>
              <a:t>formes</a:t>
            </a:r>
            <a:r>
              <a:rPr lang="en-GB" b="0" dirty="0">
                <a:latin typeface="Verdana" panose="020B0604030504040204" pitchFamily="34" charset="0"/>
                <a:ea typeface="Verdana" panose="020B0604030504040204" pitchFamily="34" charset="0"/>
                <a:cs typeface="Verdana" panose="020B0604030504040204" pitchFamily="34" charset="0"/>
              </a:rPr>
              <a:t> de </a:t>
            </a:r>
            <a:r>
              <a:rPr lang="en-GB" b="0" dirty="0" err="1">
                <a:latin typeface="Verdana" panose="020B0604030504040204" pitchFamily="34" charset="0"/>
                <a:ea typeface="Verdana" panose="020B0604030504040204" pitchFamily="34" charset="0"/>
                <a:cs typeface="Verdana" panose="020B0604030504040204" pitchFamily="34" charset="0"/>
              </a:rPr>
              <a:t>comportement</a:t>
            </a:r>
            <a:endParaRPr lang="en-GB" b="0" dirty="0">
              <a:latin typeface="Verdana" panose="020B0604030504040204" pitchFamily="34" charset="0"/>
              <a:ea typeface="Verdana" panose="020B0604030504040204" pitchFamily="34" charset="0"/>
              <a:cs typeface="Verdana" panose="020B0604030504040204" pitchFamily="34" charset="0"/>
            </a:endParaRPr>
          </a:p>
        </p:txBody>
      </p:sp>
      <p:pic>
        <p:nvPicPr>
          <p:cNvPr id="5" name="Content Placeholder 4"/>
          <p:cNvPicPr>
            <a:picLocks noGrp="1" noChangeAspect="1"/>
          </p:cNvPicPr>
          <p:nvPr>
            <p:ph idx="1"/>
          </p:nvPr>
        </p:nvPicPr>
        <p:blipFill>
          <a:blip r:embed="rId2"/>
          <a:stretch>
            <a:fillRect/>
          </a:stretch>
        </p:blipFill>
        <p:spPr>
          <a:xfrm>
            <a:off x="2660473" y="2680426"/>
            <a:ext cx="6871053" cy="2641736"/>
          </a:xfrm>
          <a:prstGeom prst="rect">
            <a:avLst/>
          </a:prstGeom>
        </p:spPr>
      </p:pic>
    </p:spTree>
    <p:extLst>
      <p:ext uri="{BB962C8B-B14F-4D97-AF65-F5344CB8AC3E}">
        <p14:creationId xmlns:p14="http://schemas.microsoft.com/office/powerpoint/2010/main" val="412419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Les Nudges</a:t>
            </a:r>
          </a:p>
        </p:txBody>
      </p:sp>
      <p:sp>
        <p:nvSpPr>
          <p:cNvPr id="3" name="Content Placeholder 2"/>
          <p:cNvSpPr>
            <a:spLocks noGrp="1"/>
          </p:cNvSpPr>
          <p:nvPr>
            <p:ph idx="1"/>
          </p:nvPr>
        </p:nvSpPr>
        <p:spPr/>
        <p:txBody>
          <a:bodyPr>
            <a:normAutofit/>
          </a:bodyPr>
          <a:lstStyle/>
          <a:p>
            <a:r>
              <a:rPr lang="fr-FR" sz="2800" dirty="0"/>
              <a:t>Un nudge est une intervention sur l’architecture de choix, telle que les critères suivants sont remplis :</a:t>
            </a:r>
          </a:p>
          <a:p>
            <a:pPr marL="514350" indent="-514350">
              <a:buFont typeface="+mj-lt"/>
              <a:buAutoNum type="arabicPeriod"/>
            </a:pPr>
            <a:r>
              <a:rPr lang="fr-FR" sz="2800" dirty="0"/>
              <a:t>Il vise à aider les gens à prendre de meilleures décisions eux-mêmes, plutôt que de prendre des décisions à leur place</a:t>
            </a:r>
          </a:p>
          <a:p>
            <a:pPr marL="514350" indent="-514350">
              <a:buFont typeface="+mj-lt"/>
              <a:buAutoNum type="arabicPeriod"/>
            </a:pPr>
            <a:r>
              <a:rPr lang="fr-FR" sz="2800" dirty="0"/>
              <a:t>Il impose des coûts très faibles aux individus</a:t>
            </a:r>
          </a:p>
          <a:p>
            <a:pPr marL="514350" indent="-514350">
              <a:buFont typeface="+mj-lt"/>
              <a:buAutoNum type="arabicPeriod"/>
            </a:pPr>
            <a:r>
              <a:rPr lang="fr-FR" sz="2800" dirty="0"/>
              <a:t>Il n’a pas d’effets, ou des effets très faibles, sur les personnes qui sont déjà rationnelles et informées</a:t>
            </a:r>
          </a:p>
          <a:p>
            <a:pPr marL="514350" indent="-514350">
              <a:buFont typeface="+mj-lt"/>
              <a:buAutoNum type="arabicPeriod"/>
            </a:pPr>
            <a:r>
              <a:rPr lang="fr-FR" sz="2800" dirty="0"/>
              <a:t>Il a un effet bénéfique non trivial et potentiellement important sur les personnes qui ne sont pas déjà rationnelles ou informées</a:t>
            </a:r>
            <a:endParaRPr lang="en-GB" sz="2800" dirty="0"/>
          </a:p>
        </p:txBody>
      </p:sp>
    </p:spTree>
    <p:extLst>
      <p:ext uri="{BB962C8B-B14F-4D97-AF65-F5344CB8AC3E}">
        <p14:creationId xmlns:p14="http://schemas.microsoft.com/office/powerpoint/2010/main" val="22990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C0B28-8A4E-9E8B-D0E7-99454ACD3EBD}"/>
              </a:ext>
            </a:extLst>
          </p:cNvPr>
          <p:cNvSpPr>
            <a:spLocks noGrp="1"/>
          </p:cNvSpPr>
          <p:nvPr>
            <p:ph type="title"/>
          </p:nvPr>
        </p:nvSpPr>
        <p:spPr/>
        <p:txBody>
          <a:bodyPr/>
          <a:lstStyle/>
          <a:p>
            <a:r>
              <a:rPr lang="fr-FR" dirty="0"/>
              <a:t>Petit Historique</a:t>
            </a:r>
          </a:p>
        </p:txBody>
      </p:sp>
      <p:sp>
        <p:nvSpPr>
          <p:cNvPr id="3" name="Espace réservé du contenu 2">
            <a:extLst>
              <a:ext uri="{FF2B5EF4-FFF2-40B4-BE49-F238E27FC236}">
                <a16:creationId xmlns:a16="http://schemas.microsoft.com/office/drawing/2014/main" id="{43D0B76F-A7AD-5204-3E84-D5AD667E64F8}"/>
              </a:ext>
            </a:extLst>
          </p:cNvPr>
          <p:cNvSpPr>
            <a:spLocks noGrp="1"/>
          </p:cNvSpPr>
          <p:nvPr>
            <p:ph idx="1"/>
          </p:nvPr>
        </p:nvSpPr>
        <p:spPr/>
        <p:txBody>
          <a:bodyPr>
            <a:normAutofit fontScale="92500" lnSpcReduction="10000"/>
          </a:bodyPr>
          <a:lstStyle/>
          <a:p>
            <a:r>
              <a:rPr lang="fr-FR" sz="2400" dirty="0"/>
              <a:t>L’étude des décisions par les économistes démarre après la seconde guerre mondiale</a:t>
            </a:r>
          </a:p>
          <a:p>
            <a:r>
              <a:rPr lang="fr-FR" sz="2400" dirty="0"/>
              <a:t>Les chercheurs ont découvert que les individus sont majoritairement rationnels.</a:t>
            </a:r>
          </a:p>
          <a:p>
            <a:r>
              <a:rPr lang="fr-FR" sz="2400" dirty="0"/>
              <a:t>Cela a amené à la théorisation du programme du statisticien intuitif</a:t>
            </a:r>
          </a:p>
          <a:p>
            <a:pPr lvl="1"/>
            <a:r>
              <a:rPr lang="fr-FR" sz="2400" dirty="0">
                <a:solidFill>
                  <a:srgbClr val="000000"/>
                </a:solidFill>
                <a:latin typeface="p22-underground"/>
              </a:rPr>
              <a:t>Ce programme de statisticien intuitif a trouvé suffisamment de correspondance entre les jugements des gens et les prédictions des modèles normatifs (c’est-à-dire les règles de la théorie des probabilités et des statistiques) pour conclure que les modèles pourraient fournir une base pour les théories sur la façon dont les gens raisonnent sur les probabilités. </a:t>
            </a:r>
          </a:p>
          <a:p>
            <a:pPr lvl="1"/>
            <a:r>
              <a:rPr lang="fr-FR" sz="2400" dirty="0">
                <a:solidFill>
                  <a:srgbClr val="000000"/>
                </a:solidFill>
                <a:latin typeface="p22-underground"/>
              </a:rPr>
              <a:t>Dans une revue de 1967 de plus de 160 expériences, les psychologues Cameron Peterson et Lee Roy Beach ont conclu que les participants peuvent faire des inférences raisonnablement précises sur les probabilités. Les individus, selon les chercheurs, sont des statisticiens intuitifs.</a:t>
            </a:r>
            <a:endParaRPr lang="fr-FR" sz="2400" b="1" i="0" dirty="0">
              <a:solidFill>
                <a:srgbClr val="000000"/>
              </a:solidFill>
              <a:effectLst/>
              <a:latin typeface="p22-underground"/>
            </a:endParaRPr>
          </a:p>
        </p:txBody>
      </p:sp>
      <p:pic>
        <p:nvPicPr>
          <p:cNvPr id="3074" name="Picture 2" descr="Amazon.fr - L'homme neuronal - Changeux, Jean-Pierre - Livres">
            <a:extLst>
              <a:ext uri="{FF2B5EF4-FFF2-40B4-BE49-F238E27FC236}">
                <a16:creationId xmlns:a16="http://schemas.microsoft.com/office/drawing/2014/main" id="{047E097B-0807-9722-7A50-41A16A626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800" y="223735"/>
            <a:ext cx="1083824" cy="175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0" dirty="0" err="1">
                <a:latin typeface="Verdana" pitchFamily="34" charset="0"/>
                <a:ea typeface="Verdana" pitchFamily="34" charset="0"/>
                <a:cs typeface="Verdana" pitchFamily="34" charset="0"/>
              </a:rPr>
              <a:t>Exemples</a:t>
            </a:r>
            <a:r>
              <a:rPr lang="en-US" b="0" dirty="0">
                <a:latin typeface="Verdana" pitchFamily="34" charset="0"/>
                <a:ea typeface="Verdana" pitchFamily="34" charset="0"/>
                <a:cs typeface="Verdana" pitchFamily="34" charset="0"/>
              </a:rPr>
              <a:t> de Nudges</a:t>
            </a:r>
          </a:p>
        </p:txBody>
      </p:sp>
      <p:sp>
        <p:nvSpPr>
          <p:cNvPr id="3" name="Content Placeholder 2"/>
          <p:cNvSpPr>
            <a:spLocks noGrp="1"/>
          </p:cNvSpPr>
          <p:nvPr>
            <p:ph idx="1"/>
          </p:nvPr>
        </p:nvSpPr>
        <p:spPr/>
        <p:txBody>
          <a:bodyPr>
            <a:normAutofit fontScale="92500" lnSpcReduction="10000"/>
          </a:bodyPr>
          <a:lstStyle/>
          <a:p>
            <a:pPr>
              <a:spcAft>
                <a:spcPts val="600"/>
              </a:spcAft>
            </a:pPr>
            <a:r>
              <a:rPr lang="en-US" sz="2800" b="1" dirty="0">
                <a:solidFill>
                  <a:schemeClr val="tx1"/>
                </a:solidFill>
                <a:ea typeface="Verdana" pitchFamily="34" charset="0"/>
                <a:cs typeface="Verdana" pitchFamily="34" charset="0"/>
              </a:rPr>
              <a:t>Les options par </a:t>
            </a:r>
            <a:r>
              <a:rPr lang="en-US" sz="2800" b="1" dirty="0" err="1">
                <a:solidFill>
                  <a:schemeClr val="tx1"/>
                </a:solidFill>
                <a:ea typeface="Verdana" pitchFamily="34" charset="0"/>
                <a:cs typeface="Verdana" pitchFamily="34" charset="0"/>
              </a:rPr>
              <a:t>défaut</a:t>
            </a:r>
            <a:r>
              <a:rPr lang="en-US" sz="2800" b="1" dirty="0">
                <a:solidFill>
                  <a:schemeClr val="tx1"/>
                </a:solidFill>
                <a:ea typeface="Verdana" pitchFamily="34" charset="0"/>
                <a:cs typeface="Verdana" pitchFamily="34" charset="0"/>
              </a:rPr>
              <a:t> </a:t>
            </a:r>
            <a:r>
              <a:rPr lang="fr-FR" sz="2800" dirty="0">
                <a:solidFill>
                  <a:schemeClr val="tx1"/>
                </a:solidFill>
                <a:ea typeface="Verdana" pitchFamily="34" charset="0"/>
                <a:cs typeface="Verdana" pitchFamily="34" charset="0"/>
              </a:rPr>
              <a:t>sont des options qui sont définies par défaut, à moins que le décideur ne fasse le choix actif d’accepter ou de refuser.</a:t>
            </a:r>
            <a:endParaRPr lang="en-US" sz="2800" dirty="0">
              <a:solidFill>
                <a:schemeClr val="tx1"/>
              </a:solidFill>
              <a:ea typeface="Verdana" pitchFamily="34" charset="0"/>
              <a:cs typeface="Verdana" pitchFamily="34" charset="0"/>
            </a:endParaRPr>
          </a:p>
          <a:p>
            <a:pPr lvl="1">
              <a:spcAft>
                <a:spcPts val="600"/>
              </a:spcAft>
            </a:pPr>
            <a:r>
              <a:rPr lang="fr-FR" sz="2800" dirty="0">
                <a:solidFill>
                  <a:schemeClr val="tx1"/>
                </a:solidFill>
                <a:ea typeface="Verdana" pitchFamily="34" charset="0"/>
                <a:cs typeface="Verdana" pitchFamily="34" charset="0"/>
              </a:rPr>
              <a:t>Exemple : Les paramètres de confidentialité des médias sociaux sont souvent « publics », sauf si vous les modifiez.</a:t>
            </a:r>
          </a:p>
          <a:p>
            <a:pPr>
              <a:spcAft>
                <a:spcPts val="600"/>
              </a:spcAft>
            </a:pPr>
            <a:r>
              <a:rPr lang="en-US" sz="2800" b="1" dirty="0">
                <a:solidFill>
                  <a:schemeClr val="tx1"/>
                </a:solidFill>
                <a:ea typeface="Verdana" pitchFamily="34" charset="0"/>
                <a:cs typeface="Verdana" pitchFamily="34" charset="0"/>
              </a:rPr>
              <a:t>Les </a:t>
            </a:r>
            <a:r>
              <a:rPr lang="en-US" sz="2800" b="1" dirty="0" err="1">
                <a:solidFill>
                  <a:schemeClr val="tx1"/>
                </a:solidFill>
                <a:ea typeface="Verdana" pitchFamily="34" charset="0"/>
                <a:cs typeface="Verdana" pitchFamily="34" charset="0"/>
              </a:rPr>
              <a:t>délais</a:t>
            </a:r>
            <a:r>
              <a:rPr lang="en-US" sz="2800" b="1" dirty="0">
                <a:solidFill>
                  <a:schemeClr val="tx1"/>
                </a:solidFill>
                <a:ea typeface="Verdana" pitchFamily="34" charset="0"/>
                <a:cs typeface="Verdana" pitchFamily="34" charset="0"/>
              </a:rPr>
              <a:t> de </a:t>
            </a:r>
            <a:r>
              <a:rPr lang="en-US" sz="2800" b="1" dirty="0" err="1">
                <a:solidFill>
                  <a:schemeClr val="tx1"/>
                </a:solidFill>
                <a:ea typeface="Verdana" pitchFamily="34" charset="0"/>
                <a:cs typeface="Verdana" pitchFamily="34" charset="0"/>
              </a:rPr>
              <a:t>réflexion</a:t>
            </a:r>
            <a:r>
              <a:rPr lang="en-US" sz="2800" b="1" dirty="0">
                <a:solidFill>
                  <a:schemeClr val="tx1"/>
                </a:solidFill>
                <a:ea typeface="Verdana" pitchFamily="34" charset="0"/>
                <a:cs typeface="Verdana" pitchFamily="34" charset="0"/>
              </a:rPr>
              <a:t> </a:t>
            </a:r>
            <a:r>
              <a:rPr lang="fr-FR" sz="2800" dirty="0">
                <a:solidFill>
                  <a:schemeClr val="tx1"/>
                </a:solidFill>
                <a:ea typeface="Verdana" pitchFamily="34" charset="0"/>
                <a:cs typeface="Verdana" pitchFamily="34" charset="0"/>
              </a:rPr>
              <a:t>sont des périodes de temps suivant une décision au cours desquelles les décideurs peuvent revenir sur leur choix pour contrer les décisions impulsives.</a:t>
            </a:r>
          </a:p>
          <a:p>
            <a:pPr>
              <a:spcAft>
                <a:spcPts val="600"/>
              </a:spcAft>
            </a:pPr>
            <a:r>
              <a:rPr lang="en-US" sz="2800" b="1" dirty="0">
                <a:solidFill>
                  <a:schemeClr val="tx1"/>
                </a:solidFill>
                <a:ea typeface="Verdana" pitchFamily="34" charset="0"/>
                <a:cs typeface="Verdana" pitchFamily="34" charset="0"/>
              </a:rPr>
              <a:t>Le </a:t>
            </a:r>
            <a:r>
              <a:rPr lang="en-US" sz="2800" b="1" dirty="0" err="1">
                <a:solidFill>
                  <a:schemeClr val="tx1"/>
                </a:solidFill>
                <a:ea typeface="Verdana" pitchFamily="34" charset="0"/>
                <a:cs typeface="Verdana" pitchFamily="34" charset="0"/>
              </a:rPr>
              <a:t>programme</a:t>
            </a:r>
            <a:r>
              <a:rPr lang="en-US" sz="2800" b="1" dirty="0">
                <a:solidFill>
                  <a:schemeClr val="tx1"/>
                </a:solidFill>
                <a:ea typeface="Verdana" pitchFamily="34" charset="0"/>
                <a:cs typeface="Verdana" pitchFamily="34" charset="0"/>
              </a:rPr>
              <a:t> Save More Tomorrow (</a:t>
            </a:r>
            <a:r>
              <a:rPr lang="en-US" sz="2800" b="1" dirty="0" err="1">
                <a:solidFill>
                  <a:schemeClr val="tx1"/>
                </a:solidFill>
                <a:ea typeface="Verdana" pitchFamily="34" charset="0"/>
                <a:cs typeface="Verdana" pitchFamily="34" charset="0"/>
              </a:rPr>
              <a:t>SMarT</a:t>
            </a:r>
            <a:r>
              <a:rPr lang="en-US" sz="2800" b="1" dirty="0">
                <a:solidFill>
                  <a:schemeClr val="tx1"/>
                </a:solidFill>
                <a:ea typeface="Verdana" pitchFamily="34" charset="0"/>
                <a:cs typeface="Verdana" pitchFamily="34" charset="0"/>
              </a:rPr>
              <a:t>) </a:t>
            </a:r>
            <a:r>
              <a:rPr lang="fr-FR" sz="2800" dirty="0">
                <a:solidFill>
                  <a:schemeClr val="tx1"/>
                </a:solidFill>
                <a:ea typeface="Verdana" pitchFamily="34" charset="0"/>
                <a:cs typeface="Verdana" pitchFamily="34" charset="0"/>
              </a:rPr>
              <a:t>encourage les travailleurs à épargner davantage en vue de la retraite en leur donnant la possibilité de s’engager à l’avance à consacrer une partie de leurs futures augmentations à l’épargne.</a:t>
            </a:r>
            <a:endParaRPr lang="en-US" sz="2800" i="1" dirty="0">
              <a:solidFill>
                <a:schemeClr val="tx1"/>
              </a:solidFill>
              <a:ea typeface="Verdana" pitchFamily="34" charset="0"/>
              <a:cs typeface="Verdana" pitchFamily="34" charset="0"/>
            </a:endParaRPr>
          </a:p>
        </p:txBody>
      </p:sp>
    </p:spTree>
    <p:extLst>
      <p:ext uri="{BB962C8B-B14F-4D97-AF65-F5344CB8AC3E}">
        <p14:creationId xmlns:p14="http://schemas.microsoft.com/office/powerpoint/2010/main" val="33900220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latin typeface="Verdana" panose="020B0604030504040204" pitchFamily="34" charset="0"/>
                <a:ea typeface="Verdana" panose="020B0604030504040204" pitchFamily="34" charset="0"/>
                <a:cs typeface="Verdana" panose="020B0604030504040204" pitchFamily="34" charset="0"/>
              </a:rPr>
              <a:t>BI Teams </a:t>
            </a:r>
            <a:r>
              <a:rPr lang="en-GB" b="0" dirty="0" err="1">
                <a:latin typeface="Verdana" panose="020B0604030504040204" pitchFamily="34" charset="0"/>
                <a:ea typeface="Verdana" panose="020B0604030504040204" pitchFamily="34" charset="0"/>
                <a:cs typeface="Verdana" panose="020B0604030504040204" pitchFamily="34" charset="0"/>
              </a:rPr>
              <a:t>autour</a:t>
            </a:r>
            <a:r>
              <a:rPr lang="en-GB" b="0" dirty="0">
                <a:latin typeface="Verdana" panose="020B0604030504040204" pitchFamily="34" charset="0"/>
                <a:ea typeface="Verdana" panose="020B0604030504040204" pitchFamily="34" charset="0"/>
                <a:cs typeface="Verdana" panose="020B0604030504040204" pitchFamily="34" charset="0"/>
              </a:rPr>
              <a:t> du monde</a:t>
            </a:r>
          </a:p>
        </p:txBody>
      </p:sp>
      <p:pic>
        <p:nvPicPr>
          <p:cNvPr id="5" name="Content Placeholder 4"/>
          <p:cNvPicPr>
            <a:picLocks noGrp="1" noChangeAspect="1"/>
          </p:cNvPicPr>
          <p:nvPr>
            <p:ph idx="1"/>
          </p:nvPr>
        </p:nvPicPr>
        <p:blipFill>
          <a:blip r:embed="rId2"/>
          <a:stretch>
            <a:fillRect/>
          </a:stretch>
        </p:blipFill>
        <p:spPr>
          <a:xfrm>
            <a:off x="2952588" y="2166049"/>
            <a:ext cx="6286823" cy="3670489"/>
          </a:xfrm>
          <a:prstGeom prst="rect">
            <a:avLst/>
          </a:prstGeom>
        </p:spPr>
      </p:pic>
    </p:spTree>
    <p:extLst>
      <p:ext uri="{BB962C8B-B14F-4D97-AF65-F5344CB8AC3E}">
        <p14:creationId xmlns:p14="http://schemas.microsoft.com/office/powerpoint/2010/main" val="3810307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26756-1F39-39F2-5F18-0E3BA32A129E}"/>
              </a:ext>
            </a:extLst>
          </p:cNvPr>
          <p:cNvSpPr>
            <a:spLocks noGrp="1"/>
          </p:cNvSpPr>
          <p:nvPr>
            <p:ph type="title"/>
          </p:nvPr>
        </p:nvSpPr>
        <p:spPr/>
        <p:txBody>
          <a:bodyPr/>
          <a:lstStyle/>
          <a:p>
            <a:r>
              <a:rPr lang="fr-FR" dirty="0"/>
              <a:t>Les nudges sont des outils politiques</a:t>
            </a:r>
          </a:p>
        </p:txBody>
      </p:sp>
      <p:sp>
        <p:nvSpPr>
          <p:cNvPr id="7" name="Espace réservé du contenu 6">
            <a:extLst>
              <a:ext uri="{FF2B5EF4-FFF2-40B4-BE49-F238E27FC236}">
                <a16:creationId xmlns:a16="http://schemas.microsoft.com/office/drawing/2014/main" id="{FA90F8F2-E4AA-E1DC-CD44-6B8E672C2FF3}"/>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20C38528-109C-3B88-F155-211372E09FFD}"/>
              </a:ext>
            </a:extLst>
          </p:cNvPr>
          <p:cNvPicPr>
            <a:picLocks noChangeAspect="1"/>
          </p:cNvPicPr>
          <p:nvPr/>
        </p:nvPicPr>
        <p:blipFill>
          <a:blip r:embed="rId2"/>
          <a:stretch>
            <a:fillRect/>
          </a:stretch>
        </p:blipFill>
        <p:spPr>
          <a:xfrm>
            <a:off x="7918515" y="1470581"/>
            <a:ext cx="4189429" cy="2378173"/>
          </a:xfrm>
          <a:prstGeom prst="rect">
            <a:avLst/>
          </a:prstGeom>
        </p:spPr>
      </p:pic>
      <p:pic>
        <p:nvPicPr>
          <p:cNvPr id="9" name="Image 8">
            <a:extLst>
              <a:ext uri="{FF2B5EF4-FFF2-40B4-BE49-F238E27FC236}">
                <a16:creationId xmlns:a16="http://schemas.microsoft.com/office/drawing/2014/main" id="{82604AD7-4CC5-662B-1DCA-20F4CF370669}"/>
              </a:ext>
            </a:extLst>
          </p:cNvPr>
          <p:cNvPicPr>
            <a:picLocks noChangeAspect="1"/>
          </p:cNvPicPr>
          <p:nvPr/>
        </p:nvPicPr>
        <p:blipFill>
          <a:blip r:embed="rId3"/>
          <a:stretch>
            <a:fillRect/>
          </a:stretch>
        </p:blipFill>
        <p:spPr>
          <a:xfrm>
            <a:off x="191794" y="1470581"/>
            <a:ext cx="7726721" cy="4421172"/>
          </a:xfrm>
          <a:prstGeom prst="rect">
            <a:avLst/>
          </a:prstGeom>
        </p:spPr>
      </p:pic>
    </p:spTree>
    <p:extLst>
      <p:ext uri="{BB962C8B-B14F-4D97-AF65-F5344CB8AC3E}">
        <p14:creationId xmlns:p14="http://schemas.microsoft.com/office/powerpoint/2010/main" val="44136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CB3DEC84-0463-AD37-BF43-DAAE50163E37}"/>
              </a:ext>
            </a:extLst>
          </p:cNvPr>
          <p:cNvPicPr>
            <a:picLocks noChangeAspect="1"/>
          </p:cNvPicPr>
          <p:nvPr/>
        </p:nvPicPr>
        <p:blipFill>
          <a:blip r:embed="rId3"/>
          <a:stretch>
            <a:fillRect/>
          </a:stretch>
        </p:blipFill>
        <p:spPr>
          <a:xfrm>
            <a:off x="3679030" y="274432"/>
            <a:ext cx="4471989" cy="1322942"/>
          </a:xfrm>
          <a:prstGeom prst="rect">
            <a:avLst/>
          </a:prstGeom>
        </p:spPr>
      </p:pic>
      <p:pic>
        <p:nvPicPr>
          <p:cNvPr id="8" name="Image 7" descr="Une image contenant texte, Police, capture d’écran, ligne&#10;&#10;Description générée automatiquement">
            <a:extLst>
              <a:ext uri="{FF2B5EF4-FFF2-40B4-BE49-F238E27FC236}">
                <a16:creationId xmlns:a16="http://schemas.microsoft.com/office/drawing/2014/main" id="{196A0BE9-94DB-2F80-B4CC-F01009FE7D0C}"/>
              </a:ext>
            </a:extLst>
          </p:cNvPr>
          <p:cNvPicPr>
            <a:picLocks noChangeAspect="1"/>
          </p:cNvPicPr>
          <p:nvPr/>
        </p:nvPicPr>
        <p:blipFill>
          <a:blip r:embed="rId4"/>
          <a:stretch>
            <a:fillRect/>
          </a:stretch>
        </p:blipFill>
        <p:spPr>
          <a:xfrm>
            <a:off x="6096000" y="1723568"/>
            <a:ext cx="5188527" cy="3854406"/>
          </a:xfrm>
          <a:prstGeom prst="rect">
            <a:avLst/>
          </a:prstGeom>
        </p:spPr>
      </p:pic>
      <p:pic>
        <p:nvPicPr>
          <p:cNvPr id="6" name="Image 5" descr="Une image contenant texte, diagramme, ligne, Police&#10;&#10;Description générée automatiquement">
            <a:extLst>
              <a:ext uri="{FF2B5EF4-FFF2-40B4-BE49-F238E27FC236}">
                <a16:creationId xmlns:a16="http://schemas.microsoft.com/office/drawing/2014/main" id="{BE54553A-709C-5CA6-9F0B-C87572A31A13}"/>
              </a:ext>
            </a:extLst>
          </p:cNvPr>
          <p:cNvPicPr>
            <a:picLocks noChangeAspect="1"/>
          </p:cNvPicPr>
          <p:nvPr/>
        </p:nvPicPr>
        <p:blipFill>
          <a:blip r:embed="rId5"/>
          <a:stretch>
            <a:fillRect/>
          </a:stretch>
        </p:blipFill>
        <p:spPr>
          <a:xfrm>
            <a:off x="238991" y="1723568"/>
            <a:ext cx="5676033" cy="3872387"/>
          </a:xfrm>
          <a:prstGeom prst="rect">
            <a:avLst/>
          </a:prstGeom>
        </p:spPr>
      </p:pic>
      <p:sp>
        <p:nvSpPr>
          <p:cNvPr id="2" name="Titre 1">
            <a:extLst>
              <a:ext uri="{FF2B5EF4-FFF2-40B4-BE49-F238E27FC236}">
                <a16:creationId xmlns:a16="http://schemas.microsoft.com/office/drawing/2014/main" id="{0A238C31-95AD-4A34-B35D-B7195876E878}"/>
              </a:ext>
            </a:extLst>
          </p:cNvPr>
          <p:cNvSpPr>
            <a:spLocks noGrp="1"/>
          </p:cNvSpPr>
          <p:nvPr>
            <p:ph type="title"/>
          </p:nvPr>
        </p:nvSpPr>
        <p:spPr>
          <a:xfrm>
            <a:off x="2152650" y="5704168"/>
            <a:ext cx="7886700" cy="942664"/>
          </a:xfrm>
        </p:spPr>
        <p:txBody>
          <a:bodyPr vert="horz" lIns="91440" tIns="45720" rIns="91440" bIns="45720" rtlCol="0" anchor="ctr">
            <a:normAutofit/>
          </a:bodyPr>
          <a:lstStyle/>
          <a:p>
            <a:pPr algn="ctr"/>
            <a:r>
              <a:rPr lang="en-US" sz="4500" dirty="0"/>
              <a:t>Les nudges </a:t>
            </a:r>
            <a:r>
              <a:rPr lang="en-US" sz="4500" dirty="0" err="1"/>
              <a:t>fonctionnent-ils</a:t>
            </a:r>
            <a:r>
              <a:rPr lang="en-US" sz="4500" dirty="0"/>
              <a:t> ?</a:t>
            </a:r>
          </a:p>
        </p:txBody>
      </p:sp>
    </p:spTree>
    <p:extLst>
      <p:ext uri="{BB962C8B-B14F-4D97-AF65-F5344CB8AC3E}">
        <p14:creationId xmlns:p14="http://schemas.microsoft.com/office/powerpoint/2010/main" val="3809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FDF81-3555-AF04-E641-2DA35675A404}"/>
              </a:ext>
            </a:extLst>
          </p:cNvPr>
          <p:cNvSpPr>
            <a:spLocks noGrp="1"/>
          </p:cNvSpPr>
          <p:nvPr>
            <p:ph type="title"/>
          </p:nvPr>
        </p:nvSpPr>
        <p:spPr>
          <a:xfrm>
            <a:off x="276468" y="5657941"/>
            <a:ext cx="4970942" cy="877293"/>
          </a:xfrm>
        </p:spPr>
        <p:txBody>
          <a:bodyPr vert="horz" lIns="91440" tIns="45720" rIns="91440" bIns="45720" rtlCol="0" anchor="t">
            <a:normAutofit fontScale="90000"/>
          </a:bodyPr>
          <a:lstStyle/>
          <a:p>
            <a:r>
              <a:rPr lang="en-US" dirty="0"/>
              <a:t>Les nudges </a:t>
            </a:r>
            <a:r>
              <a:rPr lang="en-US" dirty="0" err="1"/>
              <a:t>fonctionnent-ils</a:t>
            </a:r>
            <a:r>
              <a:rPr lang="en-US" dirty="0"/>
              <a:t> ?</a:t>
            </a:r>
          </a:p>
        </p:txBody>
      </p:sp>
      <p:pic>
        <p:nvPicPr>
          <p:cNvPr id="8" name="Espace réservé du contenu 7">
            <a:extLst>
              <a:ext uri="{FF2B5EF4-FFF2-40B4-BE49-F238E27FC236}">
                <a16:creationId xmlns:a16="http://schemas.microsoft.com/office/drawing/2014/main" id="{9D152117-6AEF-5FAB-E421-2C3BA9362620}"/>
              </a:ext>
            </a:extLst>
          </p:cNvPr>
          <p:cNvPicPr>
            <a:picLocks noGrp="1" noChangeAspect="1"/>
          </p:cNvPicPr>
          <p:nvPr>
            <p:ph idx="1"/>
          </p:nvPr>
        </p:nvPicPr>
        <p:blipFill>
          <a:blip r:embed="rId2"/>
          <a:stretch>
            <a:fillRect/>
          </a:stretch>
        </p:blipFill>
        <p:spPr>
          <a:xfrm>
            <a:off x="558281" y="305328"/>
            <a:ext cx="3942185" cy="5187086"/>
          </a:xfrm>
          <a:prstGeom prst="rect">
            <a:avLst/>
          </a:prstGeom>
        </p:spPr>
      </p:pic>
      <p:pic>
        <p:nvPicPr>
          <p:cNvPr id="10" name="Image 9">
            <a:extLst>
              <a:ext uri="{FF2B5EF4-FFF2-40B4-BE49-F238E27FC236}">
                <a16:creationId xmlns:a16="http://schemas.microsoft.com/office/drawing/2014/main" id="{9D8E64CF-9506-4BE6-42DF-B5C2B8782494}"/>
              </a:ext>
            </a:extLst>
          </p:cNvPr>
          <p:cNvPicPr>
            <a:picLocks noChangeAspect="1"/>
          </p:cNvPicPr>
          <p:nvPr/>
        </p:nvPicPr>
        <p:blipFill>
          <a:blip r:embed="rId3"/>
          <a:stretch>
            <a:fillRect/>
          </a:stretch>
        </p:blipFill>
        <p:spPr>
          <a:xfrm>
            <a:off x="4647858" y="1338871"/>
            <a:ext cx="4932560" cy="3119845"/>
          </a:xfrm>
          <a:prstGeom prst="rect">
            <a:avLst/>
          </a:prstGeom>
        </p:spPr>
      </p:pic>
      <p:pic>
        <p:nvPicPr>
          <p:cNvPr id="6" name="Image 5">
            <a:extLst>
              <a:ext uri="{FF2B5EF4-FFF2-40B4-BE49-F238E27FC236}">
                <a16:creationId xmlns:a16="http://schemas.microsoft.com/office/drawing/2014/main" id="{AAF88622-A7D9-484A-78C5-F1B7161740C1}"/>
              </a:ext>
            </a:extLst>
          </p:cNvPr>
          <p:cNvPicPr>
            <a:picLocks noChangeAspect="1"/>
          </p:cNvPicPr>
          <p:nvPr/>
        </p:nvPicPr>
        <p:blipFill>
          <a:blip r:embed="rId4"/>
          <a:stretch>
            <a:fillRect/>
          </a:stretch>
        </p:blipFill>
        <p:spPr>
          <a:xfrm>
            <a:off x="8401342" y="103752"/>
            <a:ext cx="3790658" cy="1307776"/>
          </a:xfrm>
          <a:prstGeom prst="rect">
            <a:avLst/>
          </a:prstGeom>
        </p:spPr>
      </p:pic>
      <p:sp>
        <p:nvSpPr>
          <p:cNvPr id="11" name="ZoneTexte 10">
            <a:extLst>
              <a:ext uri="{FF2B5EF4-FFF2-40B4-BE49-F238E27FC236}">
                <a16:creationId xmlns:a16="http://schemas.microsoft.com/office/drawing/2014/main" id="{6414B806-B1A1-741E-9DE5-F05D44C3568C}"/>
              </a:ext>
            </a:extLst>
          </p:cNvPr>
          <p:cNvSpPr txBox="1"/>
          <p:nvPr/>
        </p:nvSpPr>
        <p:spPr>
          <a:xfrm>
            <a:off x="4766085" y="4541480"/>
            <a:ext cx="7425915" cy="1455891"/>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fr-FR" sz="2400" dirty="0"/>
              <a:t>En s’appuyant sur plus de 200 études rapportant plus de 450 tailles d’effet (n = 2 149 683) [...], nos résultats montrent que les interventions d’architecture de choix favorisent globalement le changement de comportement avec une taille d’effet de Cohen faible à moyenne de d = 0,45 (IC à 95 % [0,39, 0,52]).</a:t>
            </a:r>
            <a:endParaRPr lang="en-US" sz="2400" dirty="0"/>
          </a:p>
        </p:txBody>
      </p:sp>
    </p:spTree>
    <p:extLst>
      <p:ext uri="{BB962C8B-B14F-4D97-AF65-F5344CB8AC3E}">
        <p14:creationId xmlns:p14="http://schemas.microsoft.com/office/powerpoint/2010/main" val="41141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23E2036-499F-A3E9-8613-6B7E4AF5AA1B}"/>
              </a:ext>
            </a:extLst>
          </p:cNvPr>
          <p:cNvPicPr>
            <a:picLocks noChangeAspect="1"/>
          </p:cNvPicPr>
          <p:nvPr/>
        </p:nvPicPr>
        <p:blipFill>
          <a:blip r:embed="rId2"/>
          <a:stretch>
            <a:fillRect/>
          </a:stretch>
        </p:blipFill>
        <p:spPr>
          <a:xfrm>
            <a:off x="0" y="588858"/>
            <a:ext cx="4350467" cy="4896430"/>
          </a:xfrm>
          <a:prstGeom prst="rect">
            <a:avLst/>
          </a:prstGeom>
        </p:spPr>
      </p:pic>
      <p:pic>
        <p:nvPicPr>
          <p:cNvPr id="8" name="Image 7">
            <a:extLst>
              <a:ext uri="{FF2B5EF4-FFF2-40B4-BE49-F238E27FC236}">
                <a16:creationId xmlns:a16="http://schemas.microsoft.com/office/drawing/2014/main" id="{DCAC6F5E-B307-0799-4D38-C21D19927902}"/>
              </a:ext>
            </a:extLst>
          </p:cNvPr>
          <p:cNvPicPr>
            <a:picLocks noChangeAspect="1"/>
          </p:cNvPicPr>
          <p:nvPr/>
        </p:nvPicPr>
        <p:blipFill>
          <a:blip r:embed="rId3"/>
          <a:stretch>
            <a:fillRect/>
          </a:stretch>
        </p:blipFill>
        <p:spPr>
          <a:xfrm>
            <a:off x="6983597" y="328908"/>
            <a:ext cx="4757764" cy="985537"/>
          </a:xfrm>
          <a:prstGeom prst="rect">
            <a:avLst/>
          </a:prstGeom>
        </p:spPr>
      </p:pic>
      <p:pic>
        <p:nvPicPr>
          <p:cNvPr id="10" name="Image 9">
            <a:extLst>
              <a:ext uri="{FF2B5EF4-FFF2-40B4-BE49-F238E27FC236}">
                <a16:creationId xmlns:a16="http://schemas.microsoft.com/office/drawing/2014/main" id="{EC8C540F-3491-3EC3-7529-C24146F0E527}"/>
              </a:ext>
            </a:extLst>
          </p:cNvPr>
          <p:cNvPicPr>
            <a:picLocks noChangeAspect="1"/>
          </p:cNvPicPr>
          <p:nvPr/>
        </p:nvPicPr>
        <p:blipFill>
          <a:blip r:embed="rId4"/>
          <a:stretch>
            <a:fillRect/>
          </a:stretch>
        </p:blipFill>
        <p:spPr>
          <a:xfrm>
            <a:off x="8588796" y="2060035"/>
            <a:ext cx="3260665" cy="4144914"/>
          </a:xfrm>
          <a:prstGeom prst="rect">
            <a:avLst/>
          </a:prstGeom>
        </p:spPr>
      </p:pic>
      <p:pic>
        <p:nvPicPr>
          <p:cNvPr id="3074" name="Picture 2">
            <a:extLst>
              <a:ext uri="{FF2B5EF4-FFF2-40B4-BE49-F238E27FC236}">
                <a16:creationId xmlns:a16="http://schemas.microsoft.com/office/drawing/2014/main" id="{E3D56DEA-0E0F-B0B4-6D7A-13BB2DCF91AD}"/>
              </a:ext>
            </a:extLst>
          </p:cNvPr>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4045527" y="2110700"/>
            <a:ext cx="4620492" cy="415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804203-9D00-F521-2D15-885D2BB4D435}"/>
              </a:ext>
            </a:extLst>
          </p:cNvPr>
          <p:cNvSpPr>
            <a:spLocks noGrp="1"/>
          </p:cNvSpPr>
          <p:nvPr>
            <p:ph type="title"/>
          </p:nvPr>
        </p:nvSpPr>
        <p:spPr/>
        <p:txBody>
          <a:bodyPr>
            <a:normAutofit/>
          </a:bodyPr>
          <a:lstStyle/>
          <a:p>
            <a:r>
              <a:rPr lang="en-US" dirty="0"/>
              <a:t>Les nudges </a:t>
            </a:r>
            <a:r>
              <a:rPr lang="en-US" dirty="0" err="1"/>
              <a:t>fonctionnent-ils</a:t>
            </a:r>
            <a:r>
              <a:rPr lang="en-US" dirty="0"/>
              <a:t> ?</a:t>
            </a:r>
            <a:endParaRPr lang="fr-FR" dirty="0"/>
          </a:p>
        </p:txBody>
      </p:sp>
      <p:sp>
        <p:nvSpPr>
          <p:cNvPr id="3" name="Espace réservé du contenu 2">
            <a:extLst>
              <a:ext uri="{FF2B5EF4-FFF2-40B4-BE49-F238E27FC236}">
                <a16:creationId xmlns:a16="http://schemas.microsoft.com/office/drawing/2014/main" id="{0028B3C8-DC3A-5B43-7D79-AE5BE402E2F1}"/>
              </a:ext>
            </a:extLst>
          </p:cNvPr>
          <p:cNvSpPr>
            <a:spLocks noGrp="1"/>
          </p:cNvSpPr>
          <p:nvPr>
            <p:ph idx="1"/>
          </p:nvPr>
        </p:nvSpPr>
        <p:spPr>
          <a:xfrm>
            <a:off x="590549" y="2323636"/>
            <a:ext cx="7886700" cy="3853327"/>
          </a:xfrm>
        </p:spPr>
        <p:txBody>
          <a:bodyPr/>
          <a:lstStyle/>
          <a:p>
            <a:r>
              <a:rPr lang="fr-FR" dirty="0" err="1"/>
              <a:t>Pré-Enregistrements</a:t>
            </a:r>
            <a:r>
              <a:rPr lang="fr-FR" dirty="0"/>
              <a:t> par les Nudge units</a:t>
            </a:r>
          </a:p>
          <a:p>
            <a:r>
              <a:rPr lang="fr-FR" dirty="0"/>
              <a:t>Utilisant les données de </a:t>
            </a:r>
            <a:r>
              <a:rPr lang="fr-FR" dirty="0" err="1"/>
              <a:t>DellaVigna</a:t>
            </a:r>
            <a:r>
              <a:rPr lang="fr-FR" dirty="0"/>
              <a:t> &amp; Linos </a:t>
            </a:r>
          </a:p>
        </p:txBody>
      </p:sp>
      <p:pic>
        <p:nvPicPr>
          <p:cNvPr id="6" name="Image 5">
            <a:extLst>
              <a:ext uri="{FF2B5EF4-FFF2-40B4-BE49-F238E27FC236}">
                <a16:creationId xmlns:a16="http://schemas.microsoft.com/office/drawing/2014/main" id="{8FA26263-504F-DB05-17EE-A62F0B674348}"/>
              </a:ext>
            </a:extLst>
          </p:cNvPr>
          <p:cNvPicPr>
            <a:picLocks noChangeAspect="1"/>
          </p:cNvPicPr>
          <p:nvPr/>
        </p:nvPicPr>
        <p:blipFill>
          <a:blip r:embed="rId2"/>
          <a:stretch>
            <a:fillRect/>
          </a:stretch>
        </p:blipFill>
        <p:spPr>
          <a:xfrm>
            <a:off x="6270747" y="1470490"/>
            <a:ext cx="5921253" cy="1958510"/>
          </a:xfrm>
          <a:prstGeom prst="rect">
            <a:avLst/>
          </a:prstGeom>
        </p:spPr>
      </p:pic>
      <p:pic>
        <p:nvPicPr>
          <p:cNvPr id="4098" name="Picture 2" descr="Figure 2. ">
            <a:extLst>
              <a:ext uri="{FF2B5EF4-FFF2-40B4-BE49-F238E27FC236}">
                <a16:creationId xmlns:a16="http://schemas.microsoft.com/office/drawing/2014/main" id="{63C4D9AF-21F5-2562-A8E4-476AE7274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49" y="3815541"/>
            <a:ext cx="47625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38A68E5-C566-58AE-D6F6-6E594FF572D4}"/>
              </a:ext>
            </a:extLst>
          </p:cNvPr>
          <p:cNvPicPr>
            <a:picLocks noChangeAspect="1"/>
          </p:cNvPicPr>
          <p:nvPr/>
        </p:nvPicPr>
        <p:blipFill>
          <a:blip r:embed="rId2"/>
          <a:stretch>
            <a:fillRect/>
          </a:stretch>
        </p:blipFill>
        <p:spPr>
          <a:xfrm>
            <a:off x="353182" y="291287"/>
            <a:ext cx="3277067" cy="1319018"/>
          </a:xfrm>
          <a:prstGeom prst="rect">
            <a:avLst/>
          </a:prstGeom>
        </p:spPr>
      </p:pic>
      <p:pic>
        <p:nvPicPr>
          <p:cNvPr id="12" name="Image 11">
            <a:extLst>
              <a:ext uri="{FF2B5EF4-FFF2-40B4-BE49-F238E27FC236}">
                <a16:creationId xmlns:a16="http://schemas.microsoft.com/office/drawing/2014/main" id="{32EA611D-9A8B-89E0-BD38-64B06BA99C57}"/>
              </a:ext>
            </a:extLst>
          </p:cNvPr>
          <p:cNvPicPr>
            <a:picLocks noChangeAspect="1"/>
          </p:cNvPicPr>
          <p:nvPr/>
        </p:nvPicPr>
        <p:blipFill>
          <a:blip r:embed="rId3"/>
          <a:stretch>
            <a:fillRect/>
          </a:stretch>
        </p:blipFill>
        <p:spPr>
          <a:xfrm>
            <a:off x="6310053" y="230570"/>
            <a:ext cx="4906311" cy="3115506"/>
          </a:xfrm>
          <a:prstGeom prst="rect">
            <a:avLst/>
          </a:prstGeom>
        </p:spPr>
      </p:pic>
      <p:pic>
        <p:nvPicPr>
          <p:cNvPr id="8" name="Espace réservé du contenu 7">
            <a:extLst>
              <a:ext uri="{FF2B5EF4-FFF2-40B4-BE49-F238E27FC236}">
                <a16:creationId xmlns:a16="http://schemas.microsoft.com/office/drawing/2014/main" id="{C75AAB86-6C75-3E72-8DF3-55DBF57D0568}"/>
              </a:ext>
            </a:extLst>
          </p:cNvPr>
          <p:cNvPicPr>
            <a:picLocks noChangeAspect="1"/>
          </p:cNvPicPr>
          <p:nvPr/>
        </p:nvPicPr>
        <p:blipFill>
          <a:blip r:embed="rId4"/>
          <a:stretch>
            <a:fillRect/>
          </a:stretch>
        </p:blipFill>
        <p:spPr>
          <a:xfrm>
            <a:off x="703242" y="1610305"/>
            <a:ext cx="4711721" cy="5149422"/>
          </a:xfrm>
          <a:prstGeom prst="rect">
            <a:avLst/>
          </a:prstGeom>
        </p:spPr>
      </p:pic>
      <p:pic>
        <p:nvPicPr>
          <p:cNvPr id="10" name="Image 9">
            <a:extLst>
              <a:ext uri="{FF2B5EF4-FFF2-40B4-BE49-F238E27FC236}">
                <a16:creationId xmlns:a16="http://schemas.microsoft.com/office/drawing/2014/main" id="{AAF5D091-8B2A-32A5-966C-CFB3D5768A12}"/>
              </a:ext>
            </a:extLst>
          </p:cNvPr>
          <p:cNvPicPr>
            <a:picLocks noChangeAspect="1"/>
          </p:cNvPicPr>
          <p:nvPr/>
        </p:nvPicPr>
        <p:blipFill>
          <a:blip r:embed="rId5"/>
          <a:stretch>
            <a:fillRect/>
          </a:stretch>
        </p:blipFill>
        <p:spPr>
          <a:xfrm>
            <a:off x="5765023" y="3346076"/>
            <a:ext cx="5996373" cy="3223050"/>
          </a:xfrm>
          <a:prstGeom prst="rect">
            <a:avLst/>
          </a:prstGeom>
        </p:spPr>
      </p:pic>
    </p:spTree>
    <p:extLst>
      <p:ext uri="{BB962C8B-B14F-4D97-AF65-F5344CB8AC3E}">
        <p14:creationId xmlns:p14="http://schemas.microsoft.com/office/powerpoint/2010/main" val="42634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F34DB-D927-1C3B-B7E3-18F326B140CC}"/>
              </a:ext>
            </a:extLst>
          </p:cNvPr>
          <p:cNvSpPr>
            <a:spLocks noGrp="1"/>
          </p:cNvSpPr>
          <p:nvPr>
            <p:ph type="title"/>
          </p:nvPr>
        </p:nvSpPr>
        <p:spPr/>
        <p:txBody>
          <a:bodyPr/>
          <a:lstStyle/>
          <a:p>
            <a:r>
              <a:rPr lang="en-US" dirty="0"/>
              <a:t>Les nudges </a:t>
            </a:r>
            <a:r>
              <a:rPr lang="en-US" dirty="0" err="1"/>
              <a:t>fonctionnent-ils</a:t>
            </a:r>
            <a:r>
              <a:rPr lang="en-US" dirty="0"/>
              <a:t> ?</a:t>
            </a:r>
            <a:endParaRPr lang="fr-FR" dirty="0"/>
          </a:p>
        </p:txBody>
      </p:sp>
      <p:sp>
        <p:nvSpPr>
          <p:cNvPr id="3" name="Espace réservé du contenu 2">
            <a:extLst>
              <a:ext uri="{FF2B5EF4-FFF2-40B4-BE49-F238E27FC236}">
                <a16:creationId xmlns:a16="http://schemas.microsoft.com/office/drawing/2014/main" id="{AFF120F7-B9AD-F263-A89E-0E2188C71603}"/>
              </a:ext>
            </a:extLst>
          </p:cNvPr>
          <p:cNvSpPr>
            <a:spLocks noGrp="1"/>
          </p:cNvSpPr>
          <p:nvPr>
            <p:ph idx="1"/>
          </p:nvPr>
        </p:nvSpPr>
        <p:spPr/>
        <p:txBody>
          <a:bodyPr/>
          <a:lstStyle/>
          <a:p>
            <a:r>
              <a:rPr lang="fr-FR" sz="2800" dirty="0"/>
              <a:t>Comme toutes les sciences sociales, l’économie comportementale est en proie à de faux positifs, à des pratiques douteuses de recherches et à des biais de publication</a:t>
            </a:r>
          </a:p>
          <a:p>
            <a:r>
              <a:rPr lang="fr-FR" sz="2800" dirty="0"/>
              <a:t>Il est alors difficile de conclure à l’efficacité des nudges</a:t>
            </a:r>
          </a:p>
          <a:p>
            <a:r>
              <a:rPr lang="fr-FR" sz="2800" dirty="0"/>
              <a:t>En tant que groupe de méta-sciences, notre objectif est de trouver des moyens d’améliorer la crédibilité des résultats</a:t>
            </a:r>
          </a:p>
        </p:txBody>
      </p:sp>
    </p:spTree>
    <p:extLst>
      <p:ext uri="{BB962C8B-B14F-4D97-AF65-F5344CB8AC3E}">
        <p14:creationId xmlns:p14="http://schemas.microsoft.com/office/powerpoint/2010/main" val="42524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Le biais du biais</a:t>
            </a:r>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825625"/>
            <a:ext cx="6042272" cy="4351338"/>
          </a:xfrm>
        </p:spPr>
        <p:txBody>
          <a:bodyPr>
            <a:normAutofit fontScale="92500" lnSpcReduction="20000"/>
          </a:bodyPr>
          <a:lstStyle/>
          <a:p>
            <a:r>
              <a:rPr lang="fr-FR" dirty="0"/>
              <a:t>1. Manque de rationalité. </a:t>
            </a:r>
          </a:p>
          <a:p>
            <a:pPr lvl="1"/>
            <a:r>
              <a:rPr lang="fr-FR" dirty="0"/>
              <a:t>Les expérimentations ont montré que les intuitions des gens sont systématiquement biaisées.</a:t>
            </a:r>
          </a:p>
          <a:p>
            <a:r>
              <a:rPr lang="en-US" dirty="0"/>
              <a:t>2. </a:t>
            </a:r>
            <a:r>
              <a:rPr lang="en-US" dirty="0" err="1"/>
              <a:t>Obstination</a:t>
            </a:r>
            <a:r>
              <a:rPr lang="en-US" dirty="0"/>
              <a:t>. </a:t>
            </a:r>
          </a:p>
          <a:p>
            <a:pPr lvl="1"/>
            <a:r>
              <a:rPr lang="fr-FR" dirty="0"/>
              <a:t>Comme les illusions visuelles, les biais sont persistants et difficilement corrigibles par l’éducation.</a:t>
            </a:r>
          </a:p>
          <a:p>
            <a:r>
              <a:rPr lang="fr-FR" dirty="0"/>
              <a:t> </a:t>
            </a:r>
            <a:r>
              <a:rPr lang="en-US" dirty="0"/>
              <a:t>3. </a:t>
            </a:r>
            <a:r>
              <a:rPr lang="en-US" dirty="0" err="1"/>
              <a:t>Coûts</a:t>
            </a:r>
            <a:r>
              <a:rPr lang="en-US" dirty="0"/>
              <a:t> </a:t>
            </a:r>
            <a:r>
              <a:rPr lang="en-US" dirty="0" err="1"/>
              <a:t>substantiels</a:t>
            </a:r>
            <a:r>
              <a:rPr lang="en-US" dirty="0"/>
              <a:t>. </a:t>
            </a:r>
          </a:p>
          <a:p>
            <a:pPr lvl="1"/>
            <a:r>
              <a:rPr lang="en-US" dirty="0"/>
              <a:t>Les </a:t>
            </a:r>
            <a:r>
              <a:rPr lang="en-US" dirty="0" err="1"/>
              <a:t>biais</a:t>
            </a:r>
            <a:r>
              <a:rPr lang="en-US" dirty="0"/>
              <a:t> </a:t>
            </a:r>
            <a:r>
              <a:rPr lang="fr-FR" dirty="0"/>
              <a:t>peuvent entraîner des coûts substantiels pour le bien-être, tels qu’une baisse de la richesse, de la santé ou du bonheur</a:t>
            </a:r>
            <a:r>
              <a:rPr lang="en-US" dirty="0"/>
              <a:t>. </a:t>
            </a:r>
          </a:p>
          <a:p>
            <a:r>
              <a:rPr lang="en-US" dirty="0"/>
              <a:t>4. </a:t>
            </a:r>
            <a:r>
              <a:rPr lang="fr-FR" dirty="0"/>
              <a:t>Les biais justifient le paternalisme gouvernemental</a:t>
            </a:r>
            <a:r>
              <a:rPr lang="en-US" dirty="0"/>
              <a:t>. </a:t>
            </a:r>
          </a:p>
          <a:p>
            <a:pPr lvl="1"/>
            <a:r>
              <a:rPr lang="fr-FR" dirty="0"/>
              <a:t>Pour protéger les gens de leurs biais, les gouvernements devraient « pousser » le public à adopter un meilleur comportement.</a:t>
            </a:r>
          </a:p>
        </p:txBody>
      </p:sp>
      <p:pic>
        <p:nvPicPr>
          <p:cNvPr id="5" name="Image 4">
            <a:extLst>
              <a:ext uri="{FF2B5EF4-FFF2-40B4-BE49-F238E27FC236}">
                <a16:creationId xmlns:a16="http://schemas.microsoft.com/office/drawing/2014/main" id="{81873515-A7EA-6035-06C6-6E95CA1F6D20}"/>
              </a:ext>
            </a:extLst>
          </p:cNvPr>
          <p:cNvPicPr>
            <a:picLocks noChangeAspect="1"/>
          </p:cNvPicPr>
          <p:nvPr/>
        </p:nvPicPr>
        <p:blipFill>
          <a:blip r:embed="rId2"/>
          <a:stretch>
            <a:fillRect/>
          </a:stretch>
        </p:blipFill>
        <p:spPr>
          <a:xfrm>
            <a:off x="6880472" y="903466"/>
            <a:ext cx="4473328" cy="5273497"/>
          </a:xfrm>
          <a:prstGeom prst="rect">
            <a:avLst/>
          </a:prstGeom>
        </p:spPr>
      </p:pic>
    </p:spTree>
    <p:extLst>
      <p:ext uri="{BB962C8B-B14F-4D97-AF65-F5344CB8AC3E}">
        <p14:creationId xmlns:p14="http://schemas.microsoft.com/office/powerpoint/2010/main" val="243257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8AC34E-C1CB-BB04-344C-E7EEDA76AD5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21B4F95-ECF6-5F1B-8A15-479C485FD100}"/>
              </a:ext>
            </a:extLst>
          </p:cNvPr>
          <p:cNvSpPr>
            <a:spLocks noGrp="1"/>
          </p:cNvSpPr>
          <p:nvPr>
            <p:ph idx="1"/>
          </p:nvPr>
        </p:nvSpPr>
        <p:spPr/>
        <p:txBody>
          <a:bodyPr/>
          <a:lstStyle/>
          <a:p>
            <a:r>
              <a:rPr lang="fr-FR" sz="2800" dirty="0">
                <a:solidFill>
                  <a:srgbClr val="000000"/>
                </a:solidFill>
                <a:latin typeface="p22-underground"/>
              </a:rPr>
              <a:t>Cependant, dans les années 70, Tversky et Kahneman développent le programme des heuristiques et biais, qui postule que les individus sont irrationnels, avec des limitations cognitives. </a:t>
            </a:r>
          </a:p>
          <a:p>
            <a:r>
              <a:rPr lang="fr-FR" sz="2800" dirty="0">
                <a:solidFill>
                  <a:srgbClr val="000000"/>
                </a:solidFill>
                <a:latin typeface="p22-underground"/>
              </a:rPr>
              <a:t>Comment peut-on résoudre ce paradoxe?</a:t>
            </a:r>
            <a:endParaRPr lang="fr-FR" sz="2800" i="0" dirty="0">
              <a:solidFill>
                <a:srgbClr val="000000"/>
              </a:solidFill>
              <a:effectLst/>
              <a:latin typeface="p22-underground"/>
            </a:endParaRPr>
          </a:p>
          <a:p>
            <a:endParaRPr lang="fr-FR" sz="2800" dirty="0">
              <a:solidFill>
                <a:srgbClr val="000000"/>
              </a:solidFill>
              <a:latin typeface="p22-underground"/>
            </a:endParaRPr>
          </a:p>
          <a:p>
            <a:endParaRPr lang="fr-FR" sz="2800" i="0" dirty="0">
              <a:solidFill>
                <a:srgbClr val="000000"/>
              </a:solidFill>
              <a:effectLst/>
              <a:latin typeface="p22-underground"/>
            </a:endParaRPr>
          </a:p>
          <a:p>
            <a:r>
              <a:rPr lang="fr-FR" sz="2800" dirty="0"/>
              <a:t>En prenant en compte que </a:t>
            </a:r>
            <a:r>
              <a:rPr lang="fr-FR" sz="2800" b="1" dirty="0"/>
              <a:t>les méthodes expérimentales ne sont pas neutres.</a:t>
            </a:r>
          </a:p>
        </p:txBody>
      </p:sp>
    </p:spTree>
    <p:extLst>
      <p:ext uri="{BB962C8B-B14F-4D97-AF65-F5344CB8AC3E}">
        <p14:creationId xmlns:p14="http://schemas.microsoft.com/office/powerpoint/2010/main" val="20701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2DC-132C-DB03-9491-D4A2F48A48A6}"/>
              </a:ext>
            </a:extLst>
          </p:cNvPr>
          <p:cNvSpPr>
            <a:spLocks noGrp="1"/>
          </p:cNvSpPr>
          <p:nvPr>
            <p:ph type="title"/>
          </p:nvPr>
        </p:nvSpPr>
        <p:spPr/>
        <p:txBody>
          <a:bodyPr/>
          <a:lstStyle/>
          <a:p>
            <a:r>
              <a:rPr lang="fr-FR" dirty="0"/>
              <a:t>Le biais du biais</a:t>
            </a:r>
          </a:p>
        </p:txBody>
      </p:sp>
      <p:sp>
        <p:nvSpPr>
          <p:cNvPr id="3" name="Espace réservé du contenu 2">
            <a:extLst>
              <a:ext uri="{FF2B5EF4-FFF2-40B4-BE49-F238E27FC236}">
                <a16:creationId xmlns:a16="http://schemas.microsoft.com/office/drawing/2014/main" id="{6AAF111E-2055-9631-0ABA-23C7F1DC0524}"/>
              </a:ext>
            </a:extLst>
          </p:cNvPr>
          <p:cNvSpPr>
            <a:spLocks noGrp="1"/>
          </p:cNvSpPr>
          <p:nvPr>
            <p:ph idx="1"/>
          </p:nvPr>
        </p:nvSpPr>
        <p:spPr>
          <a:xfrm>
            <a:off x="838200" y="1483903"/>
            <a:ext cx="8856406" cy="1945097"/>
          </a:xfrm>
        </p:spPr>
        <p:txBody>
          <a:bodyPr>
            <a:normAutofit/>
          </a:bodyPr>
          <a:lstStyle/>
          <a:p>
            <a:r>
              <a:rPr lang="fr-FR" dirty="0"/>
              <a:t>4. Les biais justifient le paternalisme gouvernemental</a:t>
            </a:r>
            <a:r>
              <a:rPr lang="en-US" dirty="0"/>
              <a:t>. </a:t>
            </a:r>
          </a:p>
          <a:p>
            <a:pPr lvl="1"/>
            <a:r>
              <a:rPr lang="fr-FR" dirty="0"/>
              <a:t>Pour protéger les gens de leurs biais, les gouvernements devraient « pousser » le public à adopter un meilleur comportement.</a:t>
            </a:r>
          </a:p>
        </p:txBody>
      </p:sp>
      <p:sp>
        <p:nvSpPr>
          <p:cNvPr id="4" name="ZoneTexte 3">
            <a:extLst>
              <a:ext uri="{FF2B5EF4-FFF2-40B4-BE49-F238E27FC236}">
                <a16:creationId xmlns:a16="http://schemas.microsoft.com/office/drawing/2014/main" id="{F56917AE-ABE9-7FA3-7B6C-0B76AF243613}"/>
              </a:ext>
            </a:extLst>
          </p:cNvPr>
          <p:cNvSpPr txBox="1"/>
          <p:nvPr/>
        </p:nvSpPr>
        <p:spPr>
          <a:xfrm>
            <a:off x="474728" y="2839618"/>
            <a:ext cx="11717272" cy="3785652"/>
          </a:xfrm>
          <a:prstGeom prst="rect">
            <a:avLst/>
          </a:prstGeom>
          <a:noFill/>
        </p:spPr>
        <p:txBody>
          <a:bodyPr wrap="square" rtlCol="0">
            <a:spAutoFit/>
          </a:bodyPr>
          <a:lstStyle/>
          <a:p>
            <a:r>
              <a:rPr lang="fr-FR" sz="2400" dirty="0"/>
              <a:t>Les nudges sont des décisions politiques. Ils doivent être intégrés dans des politiques systématiques et ne doivent pas servir l’agenda politique simplement parce qu’ils sont « solides » et fondés sur des preuves, ils doivent être rigoureusement testés.</a:t>
            </a:r>
            <a:endParaRPr lang="en-GB" sz="2400" dirty="0"/>
          </a:p>
          <a:p>
            <a:endParaRPr lang="en-GB" sz="2400" dirty="0"/>
          </a:p>
          <a:p>
            <a:r>
              <a:rPr lang="fr-FR" sz="2400" dirty="0"/>
              <a:t>Au lieu d’une approche paternaliste, certains chercheurs parlent de </a:t>
            </a:r>
            <a:r>
              <a:rPr lang="fr-FR" sz="2400" dirty="0" err="1"/>
              <a:t>Boosting</a:t>
            </a:r>
            <a:r>
              <a:rPr lang="fr-FR" sz="2400" dirty="0"/>
              <a:t>, l’idée de donner aux gens les moyens de prendre de meilleures décisions par eux-mêmes et pour eux-mêmes.</a:t>
            </a:r>
          </a:p>
          <a:p>
            <a:endParaRPr lang="en-GB" sz="2400" dirty="0"/>
          </a:p>
          <a:p>
            <a:r>
              <a:rPr lang="fr-FR" sz="2400" dirty="0"/>
              <a:t>Je ne suis pas si sûr des différences entre le </a:t>
            </a:r>
            <a:r>
              <a:rPr lang="fr-FR" sz="2400" dirty="0" err="1"/>
              <a:t>Boosting</a:t>
            </a:r>
            <a:r>
              <a:rPr lang="fr-FR" sz="2400" dirty="0"/>
              <a:t> et l’éducation. Au moins, le </a:t>
            </a:r>
            <a:r>
              <a:rPr lang="fr-FR" sz="2400" dirty="0" err="1"/>
              <a:t>boosting</a:t>
            </a:r>
            <a:r>
              <a:rPr lang="fr-FR" sz="2400" dirty="0"/>
              <a:t> semble plus démocratique que le </a:t>
            </a:r>
            <a:r>
              <a:rPr lang="fr-FR" sz="2400" dirty="0" err="1"/>
              <a:t>nudging</a:t>
            </a:r>
            <a:r>
              <a:rPr lang="fr-FR" sz="2400" dirty="0"/>
              <a:t>.</a:t>
            </a:r>
            <a:endParaRPr lang="en-GB" sz="2400" dirty="0"/>
          </a:p>
        </p:txBody>
      </p:sp>
    </p:spTree>
    <p:extLst>
      <p:ext uri="{BB962C8B-B14F-4D97-AF65-F5344CB8AC3E}">
        <p14:creationId xmlns:p14="http://schemas.microsoft.com/office/powerpoint/2010/main" val="4185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err="1"/>
              <a:t>Dernières</a:t>
            </a:r>
            <a:r>
              <a:rPr lang="en-GB" dirty="0"/>
              <a:t> contributions de Kahneman</a:t>
            </a:r>
          </a:p>
        </p:txBody>
      </p:sp>
      <p:sp>
        <p:nvSpPr>
          <p:cNvPr id="3" name="Content Placeholder 2"/>
          <p:cNvSpPr>
            <a:spLocks noGrp="1"/>
          </p:cNvSpPr>
          <p:nvPr>
            <p:ph idx="1"/>
          </p:nvPr>
        </p:nvSpPr>
        <p:spPr>
          <a:xfrm>
            <a:off x="1295400" y="1825626"/>
            <a:ext cx="8363932" cy="4477203"/>
          </a:xfrm>
        </p:spPr>
        <p:txBody>
          <a:bodyPr numCol="2"/>
          <a:lstStyle/>
          <a:p>
            <a:r>
              <a:rPr lang="fr-FR" sz="2800" dirty="0"/>
              <a:t>Au cours des 10 dernières années, Kahneman s’est éloigné des biais pour se concentrer sur le bruit</a:t>
            </a:r>
          </a:p>
          <a:p>
            <a:r>
              <a:rPr lang="fr-FR" sz="2800" dirty="0"/>
              <a:t>Alors que le biais concerne une « erreur moyenne » dans le jugement, le bruit concerne la variabilité des erreurs de jugement</a:t>
            </a:r>
            <a:endParaRPr lang="en-GB" sz="2800" dirty="0"/>
          </a:p>
        </p:txBody>
      </p:sp>
      <p:pic>
        <p:nvPicPr>
          <p:cNvPr id="6" name="Image 5">
            <a:extLst>
              <a:ext uri="{FF2B5EF4-FFF2-40B4-BE49-F238E27FC236}">
                <a16:creationId xmlns:a16="http://schemas.microsoft.com/office/drawing/2014/main" id="{4D0B7B2D-371C-9AF2-E3AA-4C0FF7225D91}"/>
              </a:ext>
            </a:extLst>
          </p:cNvPr>
          <p:cNvPicPr>
            <a:picLocks noChangeAspect="1"/>
          </p:cNvPicPr>
          <p:nvPr/>
        </p:nvPicPr>
        <p:blipFill>
          <a:blip r:embed="rId2"/>
          <a:stretch>
            <a:fillRect/>
          </a:stretch>
        </p:blipFill>
        <p:spPr>
          <a:xfrm>
            <a:off x="6218576" y="1593130"/>
            <a:ext cx="4303364" cy="4249694"/>
          </a:xfrm>
          <a:prstGeom prst="rect">
            <a:avLst/>
          </a:prstGeom>
        </p:spPr>
      </p:pic>
    </p:spTree>
    <p:extLst>
      <p:ext uri="{BB962C8B-B14F-4D97-AF65-F5344CB8AC3E}">
        <p14:creationId xmlns:p14="http://schemas.microsoft.com/office/powerpoint/2010/main" val="296774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30F36-F894-4849-21DC-354E974E2668}"/>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65C2171-A1AF-5AB8-08DB-12C462703530}"/>
              </a:ext>
            </a:extLst>
          </p:cNvPr>
          <p:cNvPicPr>
            <a:picLocks noGrp="1" noChangeAspect="1"/>
          </p:cNvPicPr>
          <p:nvPr>
            <p:ph idx="1"/>
          </p:nvPr>
        </p:nvPicPr>
        <p:blipFill>
          <a:blip r:embed="rId2"/>
          <a:stretch>
            <a:fillRect/>
          </a:stretch>
        </p:blipFill>
        <p:spPr>
          <a:xfrm>
            <a:off x="4345799" y="4675088"/>
            <a:ext cx="7254869" cy="1752752"/>
          </a:xfrm>
        </p:spPr>
      </p:pic>
      <p:pic>
        <p:nvPicPr>
          <p:cNvPr id="6" name="Image 5">
            <a:extLst>
              <a:ext uri="{FF2B5EF4-FFF2-40B4-BE49-F238E27FC236}">
                <a16:creationId xmlns:a16="http://schemas.microsoft.com/office/drawing/2014/main" id="{D376E382-5D6A-9B45-01CB-9C8E388E14A9}"/>
              </a:ext>
            </a:extLst>
          </p:cNvPr>
          <p:cNvPicPr>
            <a:picLocks noChangeAspect="1"/>
          </p:cNvPicPr>
          <p:nvPr/>
        </p:nvPicPr>
        <p:blipFill>
          <a:blip r:embed="rId3"/>
          <a:stretch>
            <a:fillRect/>
          </a:stretch>
        </p:blipFill>
        <p:spPr>
          <a:xfrm>
            <a:off x="838200" y="326722"/>
            <a:ext cx="4864917" cy="2714920"/>
          </a:xfrm>
          <a:prstGeom prst="rect">
            <a:avLst/>
          </a:prstGeom>
        </p:spPr>
      </p:pic>
      <p:pic>
        <p:nvPicPr>
          <p:cNvPr id="8" name="Image 7">
            <a:extLst>
              <a:ext uri="{FF2B5EF4-FFF2-40B4-BE49-F238E27FC236}">
                <a16:creationId xmlns:a16="http://schemas.microsoft.com/office/drawing/2014/main" id="{0B1338E4-5FD2-903B-0979-9D1A1EFD3937}"/>
              </a:ext>
            </a:extLst>
          </p:cNvPr>
          <p:cNvPicPr>
            <a:picLocks noChangeAspect="1"/>
          </p:cNvPicPr>
          <p:nvPr/>
        </p:nvPicPr>
        <p:blipFill>
          <a:blip r:embed="rId4"/>
          <a:stretch>
            <a:fillRect/>
          </a:stretch>
        </p:blipFill>
        <p:spPr>
          <a:xfrm>
            <a:off x="5992089" y="1306536"/>
            <a:ext cx="5608579" cy="1325562"/>
          </a:xfrm>
          <a:prstGeom prst="rect">
            <a:avLst/>
          </a:prstGeom>
        </p:spPr>
      </p:pic>
      <p:pic>
        <p:nvPicPr>
          <p:cNvPr id="12" name="Image 11">
            <a:extLst>
              <a:ext uri="{FF2B5EF4-FFF2-40B4-BE49-F238E27FC236}">
                <a16:creationId xmlns:a16="http://schemas.microsoft.com/office/drawing/2014/main" id="{C7D2E958-9DA6-6346-7D15-2358E8A0FC2F}"/>
              </a:ext>
            </a:extLst>
          </p:cNvPr>
          <p:cNvPicPr>
            <a:picLocks noChangeAspect="1"/>
          </p:cNvPicPr>
          <p:nvPr/>
        </p:nvPicPr>
        <p:blipFill>
          <a:blip r:embed="rId5"/>
          <a:stretch>
            <a:fillRect/>
          </a:stretch>
        </p:blipFill>
        <p:spPr>
          <a:xfrm>
            <a:off x="1212448" y="3257728"/>
            <a:ext cx="3231160" cy="1703218"/>
          </a:xfrm>
          <a:prstGeom prst="rect">
            <a:avLst/>
          </a:prstGeom>
        </p:spPr>
      </p:pic>
    </p:spTree>
    <p:extLst>
      <p:ext uri="{BB962C8B-B14F-4D97-AF65-F5344CB8AC3E}">
        <p14:creationId xmlns:p14="http://schemas.microsoft.com/office/powerpoint/2010/main" val="9405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D4386-BFD0-B199-CACF-28622F21B78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BF7A41F-D929-FFEF-6025-7B3CFC952600}"/>
              </a:ext>
            </a:extLst>
          </p:cNvPr>
          <p:cNvSpPr>
            <a:spLocks noGrp="1"/>
          </p:cNvSpPr>
          <p:nvPr>
            <p:ph idx="1"/>
          </p:nvPr>
        </p:nvSpPr>
        <p:spPr/>
        <p:txBody>
          <a:bodyPr/>
          <a:lstStyle/>
          <a:p>
            <a:endParaRPr lang="fr-FR"/>
          </a:p>
        </p:txBody>
      </p:sp>
      <p:pic>
        <p:nvPicPr>
          <p:cNvPr id="1026" name="Picture 2" descr="Image">
            <a:extLst>
              <a:ext uri="{FF2B5EF4-FFF2-40B4-BE49-F238E27FC236}">
                <a16:creationId xmlns:a16="http://schemas.microsoft.com/office/drawing/2014/main" id="{D0D4C453-A721-E388-864A-228257D6D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247775"/>
            <a:ext cx="85725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466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CD3D1-BBB7-FC77-A1DC-934E94FC276F}"/>
              </a:ext>
            </a:extLst>
          </p:cNvPr>
          <p:cNvSpPr>
            <a:spLocks noGrp="1"/>
          </p:cNvSpPr>
          <p:nvPr>
            <p:ph type="title"/>
          </p:nvPr>
        </p:nvSpPr>
        <p:spPr/>
        <p:txBody>
          <a:bodyPr/>
          <a:lstStyle/>
          <a:p>
            <a:r>
              <a:rPr lang="en-US" dirty="0"/>
              <a:t>Framing the default: Influence of Choosing vs Rejecting Frame on Default Effects (Chandrashekar &amp; Fillon, 2024)</a:t>
            </a:r>
            <a:endParaRPr lang="fr-FR" dirty="0"/>
          </a:p>
        </p:txBody>
      </p:sp>
      <p:sp>
        <p:nvSpPr>
          <p:cNvPr id="3" name="Espace réservé du contenu 2">
            <a:extLst>
              <a:ext uri="{FF2B5EF4-FFF2-40B4-BE49-F238E27FC236}">
                <a16:creationId xmlns:a16="http://schemas.microsoft.com/office/drawing/2014/main" id="{7FA36141-2870-9F35-0BA7-AFCA81646D6F}"/>
              </a:ext>
            </a:extLst>
          </p:cNvPr>
          <p:cNvSpPr>
            <a:spLocks noGrp="1"/>
          </p:cNvSpPr>
          <p:nvPr>
            <p:ph idx="1"/>
          </p:nvPr>
        </p:nvSpPr>
        <p:spPr/>
        <p:txBody>
          <a:bodyPr/>
          <a:lstStyle/>
          <a:p>
            <a:endParaRPr lang="fr-FR" dirty="0"/>
          </a:p>
        </p:txBody>
      </p:sp>
      <p:pic>
        <p:nvPicPr>
          <p:cNvPr id="11" name="Image 10">
            <a:extLst>
              <a:ext uri="{FF2B5EF4-FFF2-40B4-BE49-F238E27FC236}">
                <a16:creationId xmlns:a16="http://schemas.microsoft.com/office/drawing/2014/main" id="{BC3D7ABC-4505-DA35-FDF2-91EF8EBE7910}"/>
              </a:ext>
            </a:extLst>
          </p:cNvPr>
          <p:cNvPicPr>
            <a:picLocks noChangeAspect="1"/>
          </p:cNvPicPr>
          <p:nvPr/>
        </p:nvPicPr>
        <p:blipFill>
          <a:blip r:embed="rId3"/>
          <a:stretch>
            <a:fillRect/>
          </a:stretch>
        </p:blipFill>
        <p:spPr>
          <a:xfrm>
            <a:off x="202670" y="2038944"/>
            <a:ext cx="5494496" cy="4138019"/>
          </a:xfrm>
          <a:prstGeom prst="rect">
            <a:avLst/>
          </a:prstGeom>
        </p:spPr>
      </p:pic>
      <p:pic>
        <p:nvPicPr>
          <p:cNvPr id="13" name="Image 12">
            <a:extLst>
              <a:ext uri="{FF2B5EF4-FFF2-40B4-BE49-F238E27FC236}">
                <a16:creationId xmlns:a16="http://schemas.microsoft.com/office/drawing/2014/main" id="{D4619DD6-E363-88E8-7AD1-709F7755F38F}"/>
              </a:ext>
            </a:extLst>
          </p:cNvPr>
          <p:cNvPicPr>
            <a:picLocks noChangeAspect="1"/>
          </p:cNvPicPr>
          <p:nvPr/>
        </p:nvPicPr>
        <p:blipFill>
          <a:blip r:embed="rId4"/>
          <a:stretch>
            <a:fillRect/>
          </a:stretch>
        </p:blipFill>
        <p:spPr>
          <a:xfrm>
            <a:off x="5953767" y="2038944"/>
            <a:ext cx="6035563" cy="4092295"/>
          </a:xfrm>
          <a:prstGeom prst="rect">
            <a:avLst/>
          </a:prstGeom>
        </p:spPr>
      </p:pic>
    </p:spTree>
    <p:extLst>
      <p:ext uri="{BB962C8B-B14F-4D97-AF65-F5344CB8AC3E}">
        <p14:creationId xmlns:p14="http://schemas.microsoft.com/office/powerpoint/2010/main" val="2175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D0A61-0C58-BCA3-58F6-8557B5ADB50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7714CD3-18F9-7D23-9703-13B88E6654B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276276F-5754-08D3-3FE8-B07AE49D7726}"/>
              </a:ext>
            </a:extLst>
          </p:cNvPr>
          <p:cNvPicPr>
            <a:picLocks noChangeAspect="1"/>
          </p:cNvPicPr>
          <p:nvPr/>
        </p:nvPicPr>
        <p:blipFill>
          <a:blip r:embed="rId3"/>
          <a:stretch>
            <a:fillRect/>
          </a:stretch>
        </p:blipFill>
        <p:spPr>
          <a:xfrm>
            <a:off x="1028261" y="2011557"/>
            <a:ext cx="10135478" cy="2834886"/>
          </a:xfrm>
          <a:prstGeom prst="rect">
            <a:avLst/>
          </a:prstGeom>
        </p:spPr>
      </p:pic>
    </p:spTree>
    <p:extLst>
      <p:ext uri="{BB962C8B-B14F-4D97-AF65-F5344CB8AC3E}">
        <p14:creationId xmlns:p14="http://schemas.microsoft.com/office/powerpoint/2010/main" val="1122927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ED4D5-6D70-47F6-9967-CD7CD15AC09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04CA833-5406-996C-86FE-9734E2C1AC6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6F26CE8-F03C-3A1C-45DA-637F34C45CEB}"/>
              </a:ext>
            </a:extLst>
          </p:cNvPr>
          <p:cNvPicPr>
            <a:picLocks noChangeAspect="1"/>
          </p:cNvPicPr>
          <p:nvPr/>
        </p:nvPicPr>
        <p:blipFill>
          <a:blip r:embed="rId2"/>
          <a:stretch>
            <a:fillRect/>
          </a:stretch>
        </p:blipFill>
        <p:spPr>
          <a:xfrm>
            <a:off x="2228515" y="754148"/>
            <a:ext cx="7734970" cy="5349704"/>
          </a:xfrm>
          <a:prstGeom prst="rect">
            <a:avLst/>
          </a:prstGeom>
        </p:spPr>
      </p:pic>
    </p:spTree>
    <p:extLst>
      <p:ext uri="{BB962C8B-B14F-4D97-AF65-F5344CB8AC3E}">
        <p14:creationId xmlns:p14="http://schemas.microsoft.com/office/powerpoint/2010/main" val="4051358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D253E-C018-2560-3DD5-9A6179AFA0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A41075B-EE93-B2E6-1828-60D593F64242}"/>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9158CC38-7275-193E-4965-30091EA0FED6}"/>
              </a:ext>
            </a:extLst>
          </p:cNvPr>
          <p:cNvPicPr>
            <a:picLocks noChangeAspect="1"/>
          </p:cNvPicPr>
          <p:nvPr/>
        </p:nvPicPr>
        <p:blipFill>
          <a:blip r:embed="rId3"/>
          <a:stretch>
            <a:fillRect/>
          </a:stretch>
        </p:blipFill>
        <p:spPr>
          <a:xfrm>
            <a:off x="706998" y="3486071"/>
            <a:ext cx="3939881" cy="495343"/>
          </a:xfrm>
          <a:prstGeom prst="rect">
            <a:avLst/>
          </a:prstGeom>
        </p:spPr>
      </p:pic>
      <p:pic>
        <p:nvPicPr>
          <p:cNvPr id="7" name="Image 6">
            <a:extLst>
              <a:ext uri="{FF2B5EF4-FFF2-40B4-BE49-F238E27FC236}">
                <a16:creationId xmlns:a16="http://schemas.microsoft.com/office/drawing/2014/main" id="{0E5883C4-952F-6DC1-21A2-0FF5D4C8AD9C}"/>
              </a:ext>
            </a:extLst>
          </p:cNvPr>
          <p:cNvPicPr>
            <a:picLocks noChangeAspect="1"/>
          </p:cNvPicPr>
          <p:nvPr/>
        </p:nvPicPr>
        <p:blipFill>
          <a:blip r:embed="rId4"/>
          <a:stretch>
            <a:fillRect/>
          </a:stretch>
        </p:blipFill>
        <p:spPr>
          <a:xfrm>
            <a:off x="4778081" y="681037"/>
            <a:ext cx="7166933" cy="2328027"/>
          </a:xfrm>
          <a:prstGeom prst="rect">
            <a:avLst/>
          </a:prstGeom>
        </p:spPr>
      </p:pic>
      <p:pic>
        <p:nvPicPr>
          <p:cNvPr id="9" name="Image 8">
            <a:extLst>
              <a:ext uri="{FF2B5EF4-FFF2-40B4-BE49-F238E27FC236}">
                <a16:creationId xmlns:a16="http://schemas.microsoft.com/office/drawing/2014/main" id="{EF547488-A34C-65E3-593D-0A9D2652D5C2}"/>
              </a:ext>
            </a:extLst>
          </p:cNvPr>
          <p:cNvPicPr>
            <a:picLocks noChangeAspect="1"/>
          </p:cNvPicPr>
          <p:nvPr/>
        </p:nvPicPr>
        <p:blipFill>
          <a:blip r:embed="rId5"/>
          <a:stretch>
            <a:fillRect/>
          </a:stretch>
        </p:blipFill>
        <p:spPr>
          <a:xfrm>
            <a:off x="7173246" y="4170067"/>
            <a:ext cx="2766300" cy="845893"/>
          </a:xfrm>
          <a:prstGeom prst="rect">
            <a:avLst/>
          </a:prstGeom>
        </p:spPr>
      </p:pic>
      <p:pic>
        <p:nvPicPr>
          <p:cNvPr id="11" name="Image 10">
            <a:extLst>
              <a:ext uri="{FF2B5EF4-FFF2-40B4-BE49-F238E27FC236}">
                <a16:creationId xmlns:a16="http://schemas.microsoft.com/office/drawing/2014/main" id="{04C48E8E-3EDE-6188-092D-01E89D4D10A3}"/>
              </a:ext>
            </a:extLst>
          </p:cNvPr>
          <p:cNvPicPr>
            <a:picLocks noChangeAspect="1"/>
          </p:cNvPicPr>
          <p:nvPr/>
        </p:nvPicPr>
        <p:blipFill>
          <a:blip r:embed="rId6"/>
          <a:stretch>
            <a:fillRect/>
          </a:stretch>
        </p:blipFill>
        <p:spPr>
          <a:xfrm>
            <a:off x="2076259" y="5158534"/>
            <a:ext cx="9868755" cy="914479"/>
          </a:xfrm>
          <a:prstGeom prst="rect">
            <a:avLst/>
          </a:prstGeom>
        </p:spPr>
      </p:pic>
    </p:spTree>
    <p:extLst>
      <p:ext uri="{BB962C8B-B14F-4D97-AF65-F5344CB8AC3E}">
        <p14:creationId xmlns:p14="http://schemas.microsoft.com/office/powerpoint/2010/main" val="16984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B73D57-4F73-C15C-4010-2A9978B7C57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1A54FB-00F4-9DF3-199A-A946171330CA}"/>
              </a:ext>
            </a:extLst>
          </p:cNvPr>
          <p:cNvSpPr>
            <a:spLocks noGrp="1"/>
          </p:cNvSpPr>
          <p:nvPr>
            <p:ph idx="1"/>
          </p:nvPr>
        </p:nvSpPr>
        <p:spPr/>
        <p:txBody>
          <a:bodyPr/>
          <a:lstStyle/>
          <a:p>
            <a:endParaRPr lang="fr-FR"/>
          </a:p>
        </p:txBody>
      </p:sp>
      <p:pic>
        <p:nvPicPr>
          <p:cNvPr id="1026" name="Picture 2" descr="figure 1">
            <a:extLst>
              <a:ext uri="{FF2B5EF4-FFF2-40B4-BE49-F238E27FC236}">
                <a16:creationId xmlns:a16="http://schemas.microsoft.com/office/drawing/2014/main" id="{B6005C26-E731-E151-4248-0B59F24F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7" y="1322730"/>
            <a:ext cx="10002766" cy="467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5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0C38FFF4-CD8C-6E95-F5CA-F0488CC38F4B}"/>
              </a:ext>
            </a:extLst>
          </p:cNvPr>
          <p:cNvSpPr>
            <a:spLocks noGrp="1"/>
          </p:cNvSpPr>
          <p:nvPr>
            <p:ph type="title"/>
          </p:nvPr>
        </p:nvSpPr>
        <p:spPr>
          <a:xfrm>
            <a:off x="921328" y="2766218"/>
            <a:ext cx="10515600" cy="1325563"/>
          </a:xfrm>
        </p:spPr>
        <p:txBody>
          <a:bodyPr/>
          <a:lstStyle/>
          <a:p>
            <a:pPr algn="ctr"/>
            <a:r>
              <a:rPr lang="fr-FR" dirty="0"/>
              <a:t>Conclusion</a:t>
            </a:r>
          </a:p>
        </p:txBody>
      </p:sp>
      <p:sp>
        <p:nvSpPr>
          <p:cNvPr id="7" name="Espace réservé du contenu 6">
            <a:extLst>
              <a:ext uri="{FF2B5EF4-FFF2-40B4-BE49-F238E27FC236}">
                <a16:creationId xmlns:a16="http://schemas.microsoft.com/office/drawing/2014/main" id="{653A1AC1-03E5-D6E4-A604-382CB02F2CE6}"/>
              </a:ext>
            </a:extLst>
          </p:cNvPr>
          <p:cNvSpPr>
            <a:spLocks noGrp="1"/>
          </p:cNvSpPr>
          <p:nvPr>
            <p:ph idx="1"/>
          </p:nvPr>
        </p:nvSpPr>
        <p:spPr>
          <a:xfrm>
            <a:off x="838200" y="3228398"/>
            <a:ext cx="10515600" cy="4351338"/>
          </a:xfrm>
        </p:spPr>
        <p:txBody>
          <a:bodyPr/>
          <a:lstStyle/>
          <a:p>
            <a:endParaRPr lang="fr-FR" dirty="0"/>
          </a:p>
        </p:txBody>
      </p:sp>
    </p:spTree>
    <p:extLst>
      <p:ext uri="{BB962C8B-B14F-4D97-AF65-F5344CB8AC3E}">
        <p14:creationId xmlns:p14="http://schemas.microsoft.com/office/powerpoint/2010/main" val="31938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1308C-4D32-2E4F-EDCF-B32026C59CDC}"/>
              </a:ext>
            </a:extLst>
          </p:cNvPr>
          <p:cNvSpPr>
            <a:spLocks noGrp="1"/>
          </p:cNvSpPr>
          <p:nvPr>
            <p:ph type="title"/>
          </p:nvPr>
        </p:nvSpPr>
        <p:spPr/>
        <p:txBody>
          <a:bodyPr>
            <a:normAutofit/>
          </a:bodyPr>
          <a:lstStyle/>
          <a:p>
            <a:r>
              <a:rPr lang="fr-FR" dirty="0"/>
              <a:t>Les méthodes expérimentales ne sont pas neutres</a:t>
            </a:r>
          </a:p>
        </p:txBody>
      </p:sp>
      <p:pic>
        <p:nvPicPr>
          <p:cNvPr id="5" name="Image 4">
            <a:extLst>
              <a:ext uri="{FF2B5EF4-FFF2-40B4-BE49-F238E27FC236}">
                <a16:creationId xmlns:a16="http://schemas.microsoft.com/office/drawing/2014/main" id="{C82BF97E-42AE-EAFA-3B59-EEC88919A9D5}"/>
              </a:ext>
            </a:extLst>
          </p:cNvPr>
          <p:cNvPicPr>
            <a:picLocks noChangeAspect="1"/>
          </p:cNvPicPr>
          <p:nvPr/>
        </p:nvPicPr>
        <p:blipFill>
          <a:blip r:embed="rId2"/>
          <a:stretch>
            <a:fillRect/>
          </a:stretch>
        </p:blipFill>
        <p:spPr>
          <a:xfrm>
            <a:off x="992004" y="1724735"/>
            <a:ext cx="4778154" cy="4282811"/>
          </a:xfrm>
          <a:prstGeom prst="rect">
            <a:avLst/>
          </a:prstGeom>
        </p:spPr>
      </p:pic>
      <p:pic>
        <p:nvPicPr>
          <p:cNvPr id="7" name="Image 6">
            <a:extLst>
              <a:ext uri="{FF2B5EF4-FFF2-40B4-BE49-F238E27FC236}">
                <a16:creationId xmlns:a16="http://schemas.microsoft.com/office/drawing/2014/main" id="{7D1C8FF0-B52F-B7A4-EC79-96E2F488E057}"/>
              </a:ext>
            </a:extLst>
          </p:cNvPr>
          <p:cNvPicPr>
            <a:picLocks noChangeAspect="1"/>
          </p:cNvPicPr>
          <p:nvPr/>
        </p:nvPicPr>
        <p:blipFill>
          <a:blip r:embed="rId3"/>
          <a:stretch>
            <a:fillRect/>
          </a:stretch>
        </p:blipFill>
        <p:spPr>
          <a:xfrm>
            <a:off x="5770158" y="2258582"/>
            <a:ext cx="6162809" cy="2432687"/>
          </a:xfrm>
          <a:prstGeom prst="rect">
            <a:avLst/>
          </a:prstGeom>
        </p:spPr>
      </p:pic>
    </p:spTree>
    <p:extLst>
      <p:ext uri="{BB962C8B-B14F-4D97-AF65-F5344CB8AC3E}">
        <p14:creationId xmlns:p14="http://schemas.microsoft.com/office/powerpoint/2010/main" val="19748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A880A-3315-4D1C-0C25-298E1BFBB9CD}"/>
              </a:ext>
            </a:extLst>
          </p:cNvPr>
          <p:cNvSpPr>
            <a:spLocks noGrp="1"/>
          </p:cNvSpPr>
          <p:nvPr>
            <p:ph type="title"/>
          </p:nvPr>
        </p:nvSpPr>
        <p:spPr/>
        <p:txBody>
          <a:bodyPr>
            <a:normAutofit/>
          </a:bodyPr>
          <a:lstStyle/>
          <a:p>
            <a:r>
              <a:rPr lang="fr-FR" dirty="0"/>
              <a:t>Economie comportementale et </a:t>
            </a:r>
            <a:br>
              <a:rPr lang="fr-FR" dirty="0"/>
            </a:br>
            <a:r>
              <a:rPr lang="fr-FR" dirty="0"/>
              <a:t>prise de décision</a:t>
            </a:r>
          </a:p>
        </p:txBody>
      </p:sp>
      <p:sp>
        <p:nvSpPr>
          <p:cNvPr id="3" name="Espace réservé du contenu 2">
            <a:extLst>
              <a:ext uri="{FF2B5EF4-FFF2-40B4-BE49-F238E27FC236}">
                <a16:creationId xmlns:a16="http://schemas.microsoft.com/office/drawing/2014/main" id="{8AE3E9E8-FE11-C9BB-12CC-40847560E99F}"/>
              </a:ext>
            </a:extLst>
          </p:cNvPr>
          <p:cNvSpPr>
            <a:spLocks noGrp="1"/>
          </p:cNvSpPr>
          <p:nvPr>
            <p:ph idx="1"/>
          </p:nvPr>
        </p:nvSpPr>
        <p:spPr/>
        <p:txBody>
          <a:bodyPr>
            <a:normAutofit fontScale="92500" lnSpcReduction="10000"/>
          </a:bodyPr>
          <a:lstStyle/>
          <a:p>
            <a:r>
              <a:rPr lang="fr-FR" sz="2800" dirty="0"/>
              <a:t>Il y a des critiques des théories néoclassiques sur « ce qu’est » la rationalité
Cependant, si nous étudions la prise de décision basée sur la rationalité, nous constatons que les gens commettent plusieurs erreurs
Seuls quelques-unes ont été prouvés comme systématiques</a:t>
            </a:r>
          </a:p>
          <a:p>
            <a:r>
              <a:rPr lang="fr-FR" sz="2800" dirty="0"/>
              <a:t>La plupart d’entre elles sont du bruit
	En raison de la complexité de l’être humain
	En raison de la dépendance au contexte
	En raison de la différence entre les méthodes expérimentales 	utilisées</a:t>
            </a:r>
          </a:p>
        </p:txBody>
      </p:sp>
    </p:spTree>
    <p:extLst>
      <p:ext uri="{BB962C8B-B14F-4D97-AF65-F5344CB8AC3E}">
        <p14:creationId xmlns:p14="http://schemas.microsoft.com/office/powerpoint/2010/main" val="16155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F8CC1B-8CEF-3643-BDAF-EBBD9D95A9A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3F2F8FE-CDB7-4D78-8F67-427BDED0B1DE}"/>
              </a:ext>
            </a:extLst>
          </p:cNvPr>
          <p:cNvSpPr>
            <a:spLocks noGrp="1"/>
          </p:cNvSpPr>
          <p:nvPr>
            <p:ph idx="1"/>
          </p:nvPr>
        </p:nvSpPr>
        <p:spPr/>
        <p:txBody>
          <a:bodyPr>
            <a:normAutofit fontScale="92500" lnSpcReduction="20000"/>
          </a:bodyPr>
          <a:lstStyle/>
          <a:p>
            <a:r>
              <a:rPr lang="fr-FR" sz="2400" dirty="0"/>
              <a:t>Les chercheurs doivent faire preuve de prudence en ce qui concerne :</a:t>
            </a:r>
          </a:p>
          <a:p>
            <a:r>
              <a:rPr lang="en-US" sz="2400" dirty="0"/>
              <a:t>1. </a:t>
            </a:r>
            <a:r>
              <a:rPr lang="fr-FR" sz="2400" dirty="0"/>
              <a:t>Les statistiques sur les petits échantillons sont confondues avec les biais dans la population.</a:t>
            </a:r>
            <a:endParaRPr lang="en-US" sz="2400" dirty="0"/>
          </a:p>
          <a:p>
            <a:pPr lvl="1"/>
            <a:r>
              <a:rPr lang="fr-FR" sz="2400" dirty="0"/>
              <a:t>Les statistiques des petits échantillons peuvent différer systématiquement des paramètres de population. Si les chercheurs ignorent cette différence, ils confondront les jugements corrects sur les petits échantillons avec des biais systématiques.</a:t>
            </a:r>
          </a:p>
          <a:p>
            <a:r>
              <a:rPr lang="en-US" sz="2400" dirty="0"/>
              <a:t>2. </a:t>
            </a:r>
            <a:r>
              <a:rPr lang="fr-FR" sz="2400" dirty="0"/>
              <a:t>Les erreurs non systématiques sont confondues avec des biais systématiques.</a:t>
            </a:r>
          </a:p>
          <a:p>
            <a:pPr lvl="1"/>
            <a:r>
              <a:rPr lang="fr-FR" sz="2400" dirty="0"/>
              <a:t>Un biais est une erreur systématique, pas une erreur non systématique</a:t>
            </a:r>
            <a:r>
              <a:rPr lang="en-US" sz="2400" dirty="0"/>
              <a:t>. </a:t>
            </a:r>
          </a:p>
          <a:p>
            <a:r>
              <a:rPr lang="en-US" sz="2400" dirty="0"/>
              <a:t>3. Les cadres avec </a:t>
            </a:r>
            <a:r>
              <a:rPr lang="en-US" sz="2400" dirty="0" err="1"/>
              <a:t>une</a:t>
            </a:r>
            <a:r>
              <a:rPr lang="en-US" sz="2400" dirty="0"/>
              <a:t> equivalence </a:t>
            </a:r>
            <a:r>
              <a:rPr lang="en-US" sz="2400" dirty="0" err="1"/>
              <a:t>logique</a:t>
            </a:r>
            <a:r>
              <a:rPr lang="en-US" sz="2400" dirty="0"/>
              <a:t> ne </a:t>
            </a:r>
            <a:r>
              <a:rPr lang="en-US" sz="2400" dirty="0" err="1"/>
              <a:t>sont</a:t>
            </a:r>
            <a:r>
              <a:rPr lang="en-US" sz="2400" dirty="0"/>
              <a:t> pas </a:t>
            </a:r>
            <a:r>
              <a:rPr lang="en-US" sz="2400" dirty="0" err="1"/>
              <a:t>nécessairement</a:t>
            </a:r>
            <a:r>
              <a:rPr lang="en-US" sz="2400" dirty="0"/>
              <a:t> 	</a:t>
            </a:r>
            <a:r>
              <a:rPr lang="en-US" sz="2400" dirty="0" err="1"/>
              <a:t>informationnellement</a:t>
            </a:r>
            <a:r>
              <a:rPr lang="en-US" sz="2400" dirty="0"/>
              <a:t> equivalent</a:t>
            </a:r>
          </a:p>
          <a:p>
            <a:pPr lvl="1"/>
            <a:r>
              <a:rPr lang="en-US" sz="2400" dirty="0"/>
              <a:t>Il faut faire attention à comment le message </a:t>
            </a:r>
            <a:r>
              <a:rPr lang="en-US" sz="2400" dirty="0" err="1"/>
              <a:t>est</a:t>
            </a:r>
            <a:r>
              <a:rPr lang="en-US" sz="2400" dirty="0"/>
              <a:t> </a:t>
            </a:r>
            <a:r>
              <a:rPr lang="en-US" sz="2400" dirty="0" err="1"/>
              <a:t>cadré</a:t>
            </a:r>
            <a:r>
              <a:rPr lang="en-US" sz="2400" dirty="0"/>
              <a:t>, pas </a:t>
            </a:r>
            <a:r>
              <a:rPr lang="en-US" sz="2400" dirty="0" err="1"/>
              <a:t>seulement</a:t>
            </a:r>
            <a:r>
              <a:rPr lang="en-US" sz="2400" dirty="0"/>
              <a:t> à travers </a:t>
            </a:r>
            <a:r>
              <a:rPr lang="en-US" sz="2400" dirty="0" err="1"/>
              <a:t>une</a:t>
            </a:r>
            <a:r>
              <a:rPr lang="en-US" sz="2400" dirty="0"/>
              <a:t> </a:t>
            </a:r>
            <a:r>
              <a:rPr lang="en-US" sz="2400" dirty="0" err="1"/>
              <a:t>erreur</a:t>
            </a:r>
            <a:r>
              <a:rPr lang="en-US" sz="2400" dirty="0"/>
              <a:t> de </a:t>
            </a:r>
            <a:r>
              <a:rPr lang="en-US" sz="2400" dirty="0" err="1"/>
              <a:t>logique</a:t>
            </a:r>
            <a:r>
              <a:rPr lang="en-US" sz="2400" dirty="0"/>
              <a:t> </a:t>
            </a:r>
            <a:r>
              <a:rPr lang="en-US" sz="2400" dirty="0" err="1"/>
              <a:t>mais</a:t>
            </a:r>
            <a:r>
              <a:rPr lang="en-US" sz="2400" dirty="0"/>
              <a:t> </a:t>
            </a:r>
            <a:r>
              <a:rPr lang="en-US" sz="2400" dirty="0" err="1"/>
              <a:t>en</a:t>
            </a:r>
            <a:r>
              <a:rPr lang="en-US" sz="2400" dirty="0"/>
              <a:t> tant que </a:t>
            </a:r>
            <a:r>
              <a:rPr lang="en-US" sz="2400" dirty="0" err="1"/>
              <a:t>caractéristique</a:t>
            </a:r>
            <a:r>
              <a:rPr lang="en-US" sz="2400" dirty="0"/>
              <a:t> </a:t>
            </a:r>
            <a:r>
              <a:rPr lang="en-US" sz="2400" dirty="0" err="1"/>
              <a:t>essentielle</a:t>
            </a:r>
            <a:r>
              <a:rPr lang="en-US" sz="2400" dirty="0"/>
              <a:t> de </a:t>
            </a:r>
            <a:r>
              <a:rPr lang="en-US" sz="2400" dirty="0" err="1"/>
              <a:t>l’intelligence</a:t>
            </a:r>
            <a:r>
              <a:rPr lang="en-US" sz="2400" dirty="0"/>
              <a:t> </a:t>
            </a:r>
            <a:r>
              <a:rPr lang="en-US" sz="2400" dirty="0" err="1"/>
              <a:t>humaine</a:t>
            </a:r>
            <a:r>
              <a:rPr lang="en-US" sz="2400" dirty="0"/>
              <a:t>.</a:t>
            </a:r>
            <a:endParaRPr lang="fr-FR" sz="2400" dirty="0"/>
          </a:p>
        </p:txBody>
      </p:sp>
    </p:spTree>
    <p:extLst>
      <p:ext uri="{BB962C8B-B14F-4D97-AF65-F5344CB8AC3E}">
        <p14:creationId xmlns:p14="http://schemas.microsoft.com/office/powerpoint/2010/main" val="382254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EF88-6103-2E52-888B-40073C228EFA}"/>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71AB3593-14FC-83F3-1810-D472218B25BD}"/>
              </a:ext>
            </a:extLst>
          </p:cNvPr>
          <p:cNvSpPr>
            <a:spLocks noGrp="1"/>
          </p:cNvSpPr>
          <p:nvPr>
            <p:ph idx="1"/>
          </p:nvPr>
        </p:nvSpPr>
        <p:spPr/>
        <p:txBody>
          <a:bodyPr>
            <a:normAutofit/>
          </a:bodyPr>
          <a:lstStyle/>
          <a:p>
            <a:r>
              <a:rPr lang="fr-FR" sz="2800" dirty="0"/>
              <a:t>Nous sommes partis de « nous sommes tous victimes de nos biais parce que nous sommes irrationnels »,</a:t>
            </a:r>
          </a:p>
          <a:p>
            <a:r>
              <a:rPr lang="en-GB" sz="2800" dirty="0"/>
              <a:t>A « </a:t>
            </a:r>
            <a:r>
              <a:rPr lang="fr-FR" sz="2800" dirty="0"/>
              <a:t>Nous avons développé une théorie de la rationalité et de l’irrationalité et essayons de comprendre comment et dans quelle mesure cette théorie s’applique dans des situations réelles</a:t>
            </a:r>
            <a:r>
              <a:rPr lang="en-GB" sz="2800" dirty="0"/>
              <a:t>».</a:t>
            </a:r>
          </a:p>
          <a:p>
            <a:r>
              <a:rPr lang="fr-FR" sz="2800" dirty="0"/>
              <a:t>Sommes-nous des statisticiens intuitifs ou des êtres irrationnels ? Cela dépend du choix, du contexte du choix et de la façon dont nous le mesurons</a:t>
            </a:r>
            <a:r>
              <a:rPr lang="en-GB" sz="2800" dirty="0"/>
              <a:t>.</a:t>
            </a:r>
          </a:p>
        </p:txBody>
      </p:sp>
    </p:spTree>
    <p:extLst>
      <p:ext uri="{BB962C8B-B14F-4D97-AF65-F5344CB8AC3E}">
        <p14:creationId xmlns:p14="http://schemas.microsoft.com/office/powerpoint/2010/main" val="299386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88520-01C6-BF99-36AB-A12471E8100A}"/>
              </a:ext>
            </a:extLst>
          </p:cNvPr>
          <p:cNvSpPr>
            <a:spLocks noGrp="1"/>
          </p:cNvSpPr>
          <p:nvPr>
            <p:ph type="title"/>
          </p:nvPr>
        </p:nvSpPr>
        <p:spPr/>
        <p:txBody>
          <a:bodyPr/>
          <a:lstStyle/>
          <a:p>
            <a:r>
              <a:rPr lang="fr-FR" dirty="0" err="1"/>
              <a:t>References</a:t>
            </a:r>
            <a:r>
              <a:rPr lang="fr-FR" dirty="0"/>
              <a:t> 1/2</a:t>
            </a:r>
          </a:p>
        </p:txBody>
      </p:sp>
      <p:sp>
        <p:nvSpPr>
          <p:cNvPr id="3" name="Espace réservé du contenu 2">
            <a:extLst>
              <a:ext uri="{FF2B5EF4-FFF2-40B4-BE49-F238E27FC236}">
                <a16:creationId xmlns:a16="http://schemas.microsoft.com/office/drawing/2014/main" id="{B2EB9F34-3488-F78A-4D79-6AC2B1DA57BB}"/>
              </a:ext>
            </a:extLst>
          </p:cNvPr>
          <p:cNvSpPr>
            <a:spLocks noGrp="1"/>
          </p:cNvSpPr>
          <p:nvPr>
            <p:ph idx="1"/>
          </p:nvPr>
        </p:nvSpPr>
        <p:spPr>
          <a:xfrm>
            <a:off x="755073" y="1253331"/>
            <a:ext cx="10515600" cy="4351338"/>
          </a:xfrm>
        </p:spPr>
        <p:txBody>
          <a:bodyPr/>
          <a:lstStyle/>
          <a:p>
            <a:r>
              <a:rPr lang="en-US" sz="1600" dirty="0"/>
              <a:t>Bryan, C. J., Tipton, E., &amp; Yeager, D. S. (2021). </a:t>
            </a:r>
            <a:r>
              <a:rPr lang="en-US" sz="1600" dirty="0" err="1"/>
              <a:t>Behavioural</a:t>
            </a:r>
            <a:r>
              <a:rPr lang="en-US" sz="1600" dirty="0"/>
              <a:t> science is unlikely to change the world without a heterogeneity revolution. Nature human </a:t>
            </a:r>
            <a:r>
              <a:rPr lang="en-US" sz="1600" dirty="0" err="1"/>
              <a:t>behaviour</a:t>
            </a:r>
            <a:r>
              <a:rPr lang="en-US" sz="1600" dirty="0"/>
              <a:t>, 5(8), 980-989.</a:t>
            </a:r>
            <a:endParaRPr lang="fr-FR" sz="1600" dirty="0"/>
          </a:p>
          <a:p>
            <a:r>
              <a:rPr lang="fr-FR" sz="1600" dirty="0"/>
              <a:t>Chandrashekar, S., Cheng‎, Y. H., </a:t>
            </a:r>
            <a:r>
              <a:rPr lang="fr-FR" sz="1600" dirty="0" err="1"/>
              <a:t>Fong</a:t>
            </a:r>
            <a:r>
              <a:rPr lang="fr-FR" sz="1600" dirty="0"/>
              <a:t>‎, C. L., Leung‎, Y. C., Wong, Y. T., Cheng, B. L., &amp; Feldman, G. (2021). Frequency estimation and </a:t>
            </a:r>
            <a:r>
              <a:rPr lang="fr-FR" sz="1600" dirty="0" err="1"/>
              <a:t>semantic</a:t>
            </a:r>
            <a:r>
              <a:rPr lang="fr-FR" sz="1600" dirty="0"/>
              <a:t> </a:t>
            </a:r>
            <a:r>
              <a:rPr lang="fr-FR" sz="1600" dirty="0" err="1"/>
              <a:t>ambiguity</a:t>
            </a:r>
            <a:r>
              <a:rPr lang="fr-FR" sz="1600" dirty="0"/>
              <a:t> do not </a:t>
            </a:r>
            <a:r>
              <a:rPr lang="fr-FR" sz="1600" dirty="0" err="1"/>
              <a:t>eliminate</a:t>
            </a:r>
            <a:r>
              <a:rPr lang="fr-FR" sz="1600" dirty="0"/>
              <a:t> ‎</a:t>
            </a:r>
            <a:r>
              <a:rPr lang="fr-FR" sz="1600" dirty="0" err="1"/>
              <a:t>conjunction</a:t>
            </a:r>
            <a:r>
              <a:rPr lang="fr-FR" sz="1600" dirty="0"/>
              <a:t> </a:t>
            </a:r>
            <a:r>
              <a:rPr lang="fr-FR" sz="1600" dirty="0" err="1"/>
              <a:t>bias</a:t>
            </a:r>
            <a:r>
              <a:rPr lang="fr-FR" sz="1600" dirty="0"/>
              <a:t>, when </a:t>
            </a:r>
            <a:r>
              <a:rPr lang="fr-FR" sz="1600" dirty="0" err="1"/>
              <a:t>it</a:t>
            </a:r>
            <a:r>
              <a:rPr lang="fr-FR" sz="1600" dirty="0"/>
              <a:t> ‎</a:t>
            </a:r>
            <a:r>
              <a:rPr lang="fr-FR" sz="1600" dirty="0" err="1"/>
              <a:t>occurs</a:t>
            </a:r>
            <a:r>
              <a:rPr lang="fr-FR" sz="1600" dirty="0"/>
              <a:t>: </a:t>
            </a:r>
            <a:r>
              <a:rPr lang="fr-FR" sz="1600" dirty="0" err="1"/>
              <a:t>Replication</a:t>
            </a:r>
            <a:r>
              <a:rPr lang="fr-FR" sz="1600" dirty="0"/>
              <a:t> and extension of ‎</a:t>
            </a:r>
            <a:r>
              <a:rPr lang="fr-FR" sz="1600" dirty="0" err="1"/>
              <a:t>Mellers</a:t>
            </a:r>
            <a:r>
              <a:rPr lang="fr-FR" sz="1600" dirty="0"/>
              <a:t>, Hertwig, and Kahneman (2001)‎. In Meta-Psychology (Vol. 5). Linnaeus </a:t>
            </a:r>
            <a:r>
              <a:rPr lang="fr-FR" sz="1600" dirty="0" err="1"/>
              <a:t>University</a:t>
            </a:r>
            <a:r>
              <a:rPr lang="fr-FR" sz="1600" dirty="0"/>
              <a:t>. </a:t>
            </a:r>
            <a:r>
              <a:rPr lang="fr-FR" sz="1600" dirty="0">
                <a:hlinkClick r:id="rId2"/>
              </a:rPr>
              <a:t>https://doi.org/10.15626/mp.2020.2474</a:t>
            </a:r>
            <a:endParaRPr lang="fr-FR" sz="1600" dirty="0"/>
          </a:p>
          <a:p>
            <a:r>
              <a:rPr lang="en-US" sz="1600" dirty="0" err="1"/>
              <a:t>Chater</a:t>
            </a:r>
            <a:r>
              <a:rPr lang="en-US" sz="1600" dirty="0"/>
              <a:t>, N., &amp; Loewenstein, G. F. (2022). The </a:t>
            </a:r>
            <a:r>
              <a:rPr lang="en-US" sz="1600" dirty="0" err="1"/>
              <a:t>i</a:t>
            </a:r>
            <a:r>
              <a:rPr lang="en-US" sz="1600" dirty="0"/>
              <a:t>-Frame and the s-Frame: How Focusing on the Individual-Level Solutions Has Led Behavioral Public Policy Astray. In SSRN Electronic Journal. Elsevier BV. https://doi.org/10.2139/ssrn.4046264 </a:t>
            </a:r>
            <a:endParaRPr lang="fr-FR" sz="1600" dirty="0"/>
          </a:p>
          <a:p>
            <a:r>
              <a:rPr lang="fr-FR" sz="1600" dirty="0" err="1"/>
              <a:t>DellaVigna</a:t>
            </a:r>
            <a:r>
              <a:rPr lang="fr-FR" sz="1600" dirty="0"/>
              <a:t>, S., &amp; Linos, E. (2022). </a:t>
            </a:r>
            <a:r>
              <a:rPr lang="fr-FR" sz="1600" dirty="0" err="1"/>
              <a:t>RCTs</a:t>
            </a:r>
            <a:r>
              <a:rPr lang="fr-FR" sz="1600" dirty="0"/>
              <a:t> to </a:t>
            </a:r>
            <a:r>
              <a:rPr lang="fr-FR" sz="1600" dirty="0" err="1"/>
              <a:t>scale</a:t>
            </a:r>
            <a:r>
              <a:rPr lang="fr-FR" sz="1600" dirty="0"/>
              <a:t>: </a:t>
            </a:r>
            <a:r>
              <a:rPr lang="fr-FR" sz="1600" dirty="0" err="1"/>
              <a:t>Comprehensive</a:t>
            </a:r>
            <a:r>
              <a:rPr lang="fr-FR" sz="1600" dirty="0"/>
              <a:t> </a:t>
            </a:r>
            <a:r>
              <a:rPr lang="fr-FR" sz="1600" dirty="0" err="1"/>
              <a:t>evidence</a:t>
            </a:r>
            <a:r>
              <a:rPr lang="fr-FR" sz="1600" dirty="0"/>
              <a:t> from two nudge units. </a:t>
            </a:r>
            <a:r>
              <a:rPr lang="fr-FR" sz="1600" i="1" dirty="0" err="1"/>
              <a:t>Econometrica</a:t>
            </a:r>
            <a:r>
              <a:rPr lang="fr-FR" sz="1600" dirty="0"/>
              <a:t>, </a:t>
            </a:r>
            <a:r>
              <a:rPr lang="fr-FR" sz="1600" i="1" dirty="0"/>
              <a:t>90</a:t>
            </a:r>
            <a:r>
              <a:rPr lang="fr-FR" sz="1600" dirty="0"/>
              <a:t>(1), 81-116.</a:t>
            </a:r>
          </a:p>
          <a:p>
            <a:r>
              <a:rPr lang="fr-FR" sz="1600" dirty="0" err="1"/>
              <a:t>Gigerenzer</a:t>
            </a:r>
            <a:r>
              <a:rPr lang="fr-FR" sz="1600" dirty="0"/>
              <a:t>, G. (2018). The </a:t>
            </a:r>
            <a:r>
              <a:rPr lang="fr-FR" sz="1600" dirty="0" err="1"/>
              <a:t>Bias</a:t>
            </a:r>
            <a:r>
              <a:rPr lang="fr-FR" sz="1600" dirty="0"/>
              <a:t> </a:t>
            </a:r>
            <a:r>
              <a:rPr lang="fr-FR" sz="1600" dirty="0" err="1"/>
              <a:t>Bias</a:t>
            </a:r>
            <a:r>
              <a:rPr lang="fr-FR" sz="1600" dirty="0"/>
              <a:t> in Behavioral </a:t>
            </a:r>
            <a:r>
              <a:rPr lang="fr-FR" sz="1600" dirty="0" err="1"/>
              <a:t>Economics</a:t>
            </a:r>
            <a:r>
              <a:rPr lang="fr-FR" sz="1600" dirty="0"/>
              <a:t>. In </a:t>
            </a:r>
            <a:r>
              <a:rPr lang="fr-FR" sz="1600" dirty="0" err="1"/>
              <a:t>Review</a:t>
            </a:r>
            <a:r>
              <a:rPr lang="fr-FR" sz="1600" dirty="0"/>
              <a:t> of Behavioral </a:t>
            </a:r>
            <a:r>
              <a:rPr lang="fr-FR" sz="1600" dirty="0" err="1"/>
              <a:t>Economics</a:t>
            </a:r>
            <a:r>
              <a:rPr lang="fr-FR" sz="1600" dirty="0"/>
              <a:t> (Vol. 5, Issues 3–4, pp. 303–336). Now Publishers. </a:t>
            </a:r>
            <a:r>
              <a:rPr lang="fr-FR" sz="1600" dirty="0">
                <a:hlinkClick r:id="rId3"/>
              </a:rPr>
              <a:t>https://doi.org/10.1561/105.00000092</a:t>
            </a:r>
            <a:endParaRPr lang="fr-FR" sz="1600" dirty="0"/>
          </a:p>
          <a:p>
            <a:r>
              <a:rPr lang="en-US" sz="1600" dirty="0" err="1"/>
              <a:t>Hallsworth</a:t>
            </a:r>
            <a:r>
              <a:rPr lang="en-US" sz="1600" dirty="0"/>
              <a:t>, M. (2023). A manifesto for applying </a:t>
            </a:r>
            <a:r>
              <a:rPr lang="en-US" sz="1600" dirty="0" err="1"/>
              <a:t>behavioural</a:t>
            </a:r>
            <a:r>
              <a:rPr lang="en-US" sz="1600" dirty="0"/>
              <a:t> science. </a:t>
            </a:r>
            <a:r>
              <a:rPr lang="en-US" sz="1600" i="1" dirty="0"/>
              <a:t>Nature Human </a:t>
            </a:r>
            <a:r>
              <a:rPr lang="en-US" sz="1600" i="1" dirty="0" err="1"/>
              <a:t>Behaviour</a:t>
            </a:r>
            <a:r>
              <a:rPr lang="en-US" sz="1600" dirty="0"/>
              <a:t>, </a:t>
            </a:r>
            <a:r>
              <a:rPr lang="en-US" sz="1600" i="1" dirty="0"/>
              <a:t>7</a:t>
            </a:r>
            <a:r>
              <a:rPr lang="en-US" sz="1600" dirty="0"/>
              <a:t>(3), 310-322.</a:t>
            </a:r>
            <a:endParaRPr lang="fr-FR" sz="1600" dirty="0"/>
          </a:p>
          <a:p>
            <a:r>
              <a:rPr lang="fr-FR" sz="1600" dirty="0" err="1"/>
              <a:t>Lejarraga</a:t>
            </a:r>
            <a:r>
              <a:rPr lang="fr-FR" sz="1600" dirty="0"/>
              <a:t>, T., &amp; Hertwig, R. (2021). How </a:t>
            </a:r>
            <a:r>
              <a:rPr lang="fr-FR" sz="1600" dirty="0" err="1"/>
              <a:t>experimental</a:t>
            </a:r>
            <a:r>
              <a:rPr lang="fr-FR" sz="1600" dirty="0"/>
              <a:t> </a:t>
            </a:r>
            <a:r>
              <a:rPr lang="fr-FR" sz="1600" dirty="0" err="1"/>
              <a:t>methods</a:t>
            </a:r>
            <a:r>
              <a:rPr lang="fr-FR" sz="1600" dirty="0"/>
              <a:t> </a:t>
            </a:r>
            <a:r>
              <a:rPr lang="fr-FR" sz="1600" dirty="0" err="1"/>
              <a:t>shaped</a:t>
            </a:r>
            <a:r>
              <a:rPr lang="fr-FR" sz="1600" dirty="0"/>
              <a:t> </a:t>
            </a:r>
            <a:r>
              <a:rPr lang="fr-FR" sz="1600" dirty="0" err="1"/>
              <a:t>views</a:t>
            </a:r>
            <a:r>
              <a:rPr lang="fr-FR" sz="1600" dirty="0"/>
              <a:t> on </a:t>
            </a:r>
            <a:r>
              <a:rPr lang="fr-FR" sz="1600" dirty="0" err="1"/>
              <a:t>human</a:t>
            </a:r>
            <a:r>
              <a:rPr lang="fr-FR" sz="1600" dirty="0"/>
              <a:t> </a:t>
            </a:r>
            <a:r>
              <a:rPr lang="fr-FR" sz="1600" dirty="0" err="1"/>
              <a:t>competence</a:t>
            </a:r>
            <a:r>
              <a:rPr lang="fr-FR" sz="1600" dirty="0"/>
              <a:t> and </a:t>
            </a:r>
            <a:r>
              <a:rPr lang="fr-FR" sz="1600" dirty="0" err="1"/>
              <a:t>rationality</a:t>
            </a:r>
            <a:r>
              <a:rPr lang="fr-FR" sz="1600" dirty="0"/>
              <a:t>. In </a:t>
            </a:r>
            <a:r>
              <a:rPr lang="fr-FR" sz="1600" dirty="0" err="1"/>
              <a:t>Psychological</a:t>
            </a:r>
            <a:r>
              <a:rPr lang="fr-FR" sz="1600" dirty="0"/>
              <a:t> Bulletin (Vol. 147, Issue 6, pp. 535–564). American </a:t>
            </a:r>
            <a:r>
              <a:rPr lang="fr-FR" sz="1600" dirty="0" err="1"/>
              <a:t>Psychological</a:t>
            </a:r>
            <a:r>
              <a:rPr lang="fr-FR" sz="1600" dirty="0"/>
              <a:t> Association (APA). https://doi.org/10.1037/bul0000324</a:t>
            </a:r>
          </a:p>
          <a:p>
            <a:r>
              <a:rPr lang="fr-FR" sz="1600" dirty="0"/>
              <a:t>Maier, M., </a:t>
            </a:r>
            <a:r>
              <a:rPr lang="fr-FR" sz="1600" dirty="0" err="1"/>
              <a:t>Bartoš</a:t>
            </a:r>
            <a:r>
              <a:rPr lang="fr-FR" sz="1600" dirty="0"/>
              <a:t>, F., Stanley, T. D., </a:t>
            </a:r>
            <a:r>
              <a:rPr lang="fr-FR" sz="1600" dirty="0" err="1"/>
              <a:t>Shanks</a:t>
            </a:r>
            <a:r>
              <a:rPr lang="fr-FR" sz="1600" dirty="0"/>
              <a:t>, D. R., Harris, A. J., &amp; </a:t>
            </a:r>
            <a:r>
              <a:rPr lang="fr-FR" sz="1600" dirty="0" err="1"/>
              <a:t>Wagenmakers</a:t>
            </a:r>
            <a:r>
              <a:rPr lang="fr-FR" sz="1600" dirty="0"/>
              <a:t>, E. J. (2022). No </a:t>
            </a:r>
            <a:r>
              <a:rPr lang="fr-FR" sz="1600" dirty="0" err="1"/>
              <a:t>evidence</a:t>
            </a:r>
            <a:r>
              <a:rPr lang="fr-FR" sz="1600" dirty="0"/>
              <a:t> for </a:t>
            </a:r>
            <a:r>
              <a:rPr lang="fr-FR" sz="1600" dirty="0" err="1"/>
              <a:t>nudging</a:t>
            </a:r>
            <a:r>
              <a:rPr lang="fr-FR" sz="1600" dirty="0"/>
              <a:t> after </a:t>
            </a:r>
            <a:r>
              <a:rPr lang="fr-FR" sz="1600" dirty="0" err="1"/>
              <a:t>adjusting</a:t>
            </a:r>
            <a:r>
              <a:rPr lang="fr-FR" sz="1600" dirty="0"/>
              <a:t> for publication </a:t>
            </a:r>
            <a:r>
              <a:rPr lang="fr-FR" sz="1600" dirty="0" err="1"/>
              <a:t>bias</a:t>
            </a:r>
            <a:r>
              <a:rPr lang="fr-FR" sz="1600" dirty="0"/>
              <a:t>. </a:t>
            </a:r>
            <a:r>
              <a:rPr lang="fr-FR" sz="1600" dirty="0" err="1"/>
              <a:t>Proceedings</a:t>
            </a:r>
            <a:r>
              <a:rPr lang="fr-FR" sz="1600" dirty="0"/>
              <a:t> of the National </a:t>
            </a:r>
            <a:r>
              <a:rPr lang="fr-FR" sz="1600" dirty="0" err="1"/>
              <a:t>Academy</a:t>
            </a:r>
            <a:r>
              <a:rPr lang="fr-FR" sz="1600" dirty="0"/>
              <a:t> of Sciences, 119(31), e2200300119.</a:t>
            </a:r>
          </a:p>
        </p:txBody>
      </p:sp>
    </p:spTree>
    <p:extLst>
      <p:ext uri="{BB962C8B-B14F-4D97-AF65-F5344CB8AC3E}">
        <p14:creationId xmlns:p14="http://schemas.microsoft.com/office/powerpoint/2010/main" val="1227438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2D6D11-4824-F33E-7F3C-64EB8C0D19B5}"/>
              </a:ext>
            </a:extLst>
          </p:cNvPr>
          <p:cNvSpPr>
            <a:spLocks noGrp="1"/>
          </p:cNvSpPr>
          <p:nvPr>
            <p:ph type="title"/>
          </p:nvPr>
        </p:nvSpPr>
        <p:spPr/>
        <p:txBody>
          <a:bodyPr/>
          <a:lstStyle/>
          <a:p>
            <a:r>
              <a:rPr lang="fr-FR" dirty="0" err="1"/>
              <a:t>References</a:t>
            </a:r>
            <a:r>
              <a:rPr lang="fr-FR" dirty="0"/>
              <a:t> 2/2</a:t>
            </a:r>
          </a:p>
        </p:txBody>
      </p:sp>
      <p:sp>
        <p:nvSpPr>
          <p:cNvPr id="3" name="Espace réservé du contenu 2">
            <a:extLst>
              <a:ext uri="{FF2B5EF4-FFF2-40B4-BE49-F238E27FC236}">
                <a16:creationId xmlns:a16="http://schemas.microsoft.com/office/drawing/2014/main" id="{348F2BFB-63E6-1D1C-C34B-3FE96BE415E3}"/>
              </a:ext>
            </a:extLst>
          </p:cNvPr>
          <p:cNvSpPr>
            <a:spLocks noGrp="1"/>
          </p:cNvSpPr>
          <p:nvPr>
            <p:ph idx="1"/>
          </p:nvPr>
        </p:nvSpPr>
        <p:spPr/>
        <p:txBody>
          <a:bodyPr/>
          <a:lstStyle/>
          <a:p>
            <a:r>
              <a:rPr lang="en-US" sz="1600" dirty="0"/>
              <a:t>Maier, M., </a:t>
            </a:r>
            <a:r>
              <a:rPr lang="en-US" sz="1600" dirty="0" err="1"/>
              <a:t>Bartoš</a:t>
            </a:r>
            <a:r>
              <a:rPr lang="en-US" sz="1600" dirty="0"/>
              <a:t>, F., </a:t>
            </a:r>
            <a:r>
              <a:rPr lang="en-US" sz="1600" dirty="0" err="1"/>
              <a:t>Raihani</a:t>
            </a:r>
            <a:r>
              <a:rPr lang="en-US" sz="1600" dirty="0"/>
              <a:t>, N., Shanks, D. R., Stanley, T. D., </a:t>
            </a:r>
            <a:r>
              <a:rPr lang="en-US" sz="1600" dirty="0" err="1"/>
              <a:t>Wagenmakers</a:t>
            </a:r>
            <a:r>
              <a:rPr lang="en-US" sz="1600" dirty="0"/>
              <a:t>, E. J., &amp; Harris, A. J. (2024). Exploring open science practices in </a:t>
            </a:r>
            <a:r>
              <a:rPr lang="en-US" sz="1600" dirty="0" err="1"/>
              <a:t>behavioural</a:t>
            </a:r>
            <a:r>
              <a:rPr lang="en-US" sz="1600" dirty="0"/>
              <a:t> public policy research. Royal Society Open Science, 11(2), 231486.</a:t>
            </a:r>
            <a:endParaRPr lang="fr-FR" sz="1600" dirty="0"/>
          </a:p>
          <a:p>
            <a:r>
              <a:rPr lang="fr-FR" sz="1600" dirty="0"/>
              <a:t>Mertens, S., </a:t>
            </a:r>
            <a:r>
              <a:rPr lang="fr-FR" sz="1600" dirty="0" err="1"/>
              <a:t>Herberz</a:t>
            </a:r>
            <a:r>
              <a:rPr lang="fr-FR" sz="1600" dirty="0"/>
              <a:t>, M., </a:t>
            </a:r>
            <a:r>
              <a:rPr lang="fr-FR" sz="1600" dirty="0" err="1"/>
              <a:t>Hahnel</a:t>
            </a:r>
            <a:r>
              <a:rPr lang="fr-FR" sz="1600" dirty="0"/>
              <a:t>, U. J., &amp; </a:t>
            </a:r>
            <a:r>
              <a:rPr lang="fr-FR" sz="1600" dirty="0" err="1"/>
              <a:t>Brosch</a:t>
            </a:r>
            <a:r>
              <a:rPr lang="fr-FR" sz="1600" dirty="0"/>
              <a:t>, T. (2022). The </a:t>
            </a:r>
            <a:r>
              <a:rPr lang="fr-FR" sz="1600" dirty="0" err="1"/>
              <a:t>effectiveness</a:t>
            </a:r>
            <a:r>
              <a:rPr lang="fr-FR" sz="1600" dirty="0"/>
              <a:t> of </a:t>
            </a:r>
            <a:r>
              <a:rPr lang="fr-FR" sz="1600" dirty="0" err="1"/>
              <a:t>nudging</a:t>
            </a:r>
            <a:r>
              <a:rPr lang="fr-FR" sz="1600" dirty="0"/>
              <a:t>: A meta-analysis of </a:t>
            </a:r>
            <a:r>
              <a:rPr lang="fr-FR" sz="1600" dirty="0" err="1"/>
              <a:t>choice</a:t>
            </a:r>
            <a:r>
              <a:rPr lang="fr-FR" sz="1600" dirty="0"/>
              <a:t> architecture interventions </a:t>
            </a:r>
            <a:r>
              <a:rPr lang="fr-FR" sz="1600" dirty="0" err="1"/>
              <a:t>across</a:t>
            </a:r>
            <a:r>
              <a:rPr lang="fr-FR" sz="1600" dirty="0"/>
              <a:t> behavioral </a:t>
            </a:r>
            <a:r>
              <a:rPr lang="fr-FR" sz="1600" dirty="0" err="1"/>
              <a:t>domains</a:t>
            </a:r>
            <a:r>
              <a:rPr lang="fr-FR" sz="1600" dirty="0"/>
              <a:t>. </a:t>
            </a:r>
            <a:r>
              <a:rPr lang="fr-FR" sz="1600" dirty="0" err="1"/>
              <a:t>Proceedings</a:t>
            </a:r>
            <a:r>
              <a:rPr lang="fr-FR" sz="1600" dirty="0"/>
              <a:t> of the National </a:t>
            </a:r>
            <a:r>
              <a:rPr lang="fr-FR" sz="1600" dirty="0" err="1"/>
              <a:t>Academy</a:t>
            </a:r>
            <a:r>
              <a:rPr lang="fr-FR" sz="1600" dirty="0"/>
              <a:t> of Sciences, 119(1), e2107346118.</a:t>
            </a:r>
          </a:p>
          <a:p>
            <a:r>
              <a:rPr lang="fr-FR" sz="1600" dirty="0" err="1"/>
              <a:t>Ruggeri</a:t>
            </a:r>
            <a:r>
              <a:rPr lang="fr-FR" sz="1600" dirty="0"/>
              <a:t>, K., Ashcroft-Jones, S., Abate Romero Landini, G., Al-</a:t>
            </a:r>
            <a:r>
              <a:rPr lang="fr-FR" sz="1600" dirty="0" err="1"/>
              <a:t>Zahli</a:t>
            </a:r>
            <a:r>
              <a:rPr lang="fr-FR" sz="1600" dirty="0"/>
              <a:t>, N., Alexander, N., Andersen, M. H., </a:t>
            </a:r>
            <a:r>
              <a:rPr lang="fr-FR" sz="1600" dirty="0" err="1"/>
              <a:t>Bibilouri</a:t>
            </a:r>
            <a:r>
              <a:rPr lang="fr-FR" sz="1600" dirty="0"/>
              <a:t>, K., Busch, K., Chen, J., </a:t>
            </a:r>
            <a:r>
              <a:rPr lang="fr-FR" sz="1600" dirty="0" err="1"/>
              <a:t>Doubravová</a:t>
            </a:r>
            <a:r>
              <a:rPr lang="fr-FR" sz="1600" dirty="0"/>
              <a:t>, B., </a:t>
            </a:r>
            <a:r>
              <a:rPr lang="fr-FR" sz="1600" dirty="0" err="1"/>
              <a:t>Dugue</a:t>
            </a:r>
            <a:r>
              <a:rPr lang="fr-FR" sz="1600" dirty="0"/>
              <a:t>, T., DURRANI, A., Dutra, N., Garcia-Garzon, E., Gomes, C., </a:t>
            </a:r>
            <a:r>
              <a:rPr lang="fr-FR" sz="1600" dirty="0" err="1"/>
              <a:t>Gracheva</a:t>
            </a:r>
            <a:r>
              <a:rPr lang="fr-FR" sz="1600" dirty="0"/>
              <a:t>, A., </a:t>
            </a:r>
            <a:r>
              <a:rPr lang="fr-FR" sz="1600" dirty="0" err="1"/>
              <a:t>Grilc</a:t>
            </a:r>
            <a:r>
              <a:rPr lang="fr-FR" sz="1600" dirty="0"/>
              <a:t>, N., </a:t>
            </a:r>
            <a:r>
              <a:rPr lang="fr-FR" sz="1600" dirty="0" err="1"/>
              <a:t>Gurol</a:t>
            </a:r>
            <a:r>
              <a:rPr lang="fr-FR" sz="1600" dirty="0"/>
              <a:t>, D. M., </a:t>
            </a:r>
            <a:r>
              <a:rPr lang="fr-FR" sz="1600" dirty="0" err="1"/>
              <a:t>Heidenry</a:t>
            </a:r>
            <a:r>
              <a:rPr lang="fr-FR" sz="1600" dirty="0"/>
              <a:t>, Z., … Stock, F. (2022). Poor but not by </a:t>
            </a:r>
            <a:r>
              <a:rPr lang="fr-FR" sz="1600" dirty="0" err="1"/>
              <a:t>choice</a:t>
            </a:r>
            <a:r>
              <a:rPr lang="fr-FR" sz="1600" dirty="0"/>
              <a:t>(s): The </a:t>
            </a:r>
            <a:r>
              <a:rPr lang="fr-FR" sz="1600" dirty="0" err="1"/>
              <a:t>persistence</a:t>
            </a:r>
            <a:r>
              <a:rPr lang="fr-FR" sz="1600" dirty="0"/>
              <a:t> of cognitive </a:t>
            </a:r>
            <a:r>
              <a:rPr lang="fr-FR" sz="1600" dirty="0" err="1"/>
              <a:t>biases</a:t>
            </a:r>
            <a:r>
              <a:rPr lang="fr-FR" sz="1600" dirty="0"/>
              <a:t> </a:t>
            </a:r>
            <a:r>
              <a:rPr lang="fr-FR" sz="1600" dirty="0" err="1"/>
              <a:t>across</a:t>
            </a:r>
            <a:r>
              <a:rPr lang="fr-FR" sz="1600" dirty="0"/>
              <a:t> economic groups. Center for Open Science. https://doi.org/10.31234/osf.io/mrxy6 </a:t>
            </a:r>
          </a:p>
          <a:p>
            <a:r>
              <a:rPr lang="fr-FR" sz="1600" dirty="0"/>
              <a:t>Simon, H. A. 1979. “Information </a:t>
            </a:r>
            <a:r>
              <a:rPr lang="fr-FR" sz="1600" dirty="0" err="1"/>
              <a:t>processing</a:t>
            </a:r>
            <a:r>
              <a:rPr lang="fr-FR" sz="1600" dirty="0"/>
              <a:t> </a:t>
            </a:r>
            <a:r>
              <a:rPr lang="fr-FR" sz="1600" dirty="0" err="1"/>
              <a:t>models</a:t>
            </a:r>
            <a:r>
              <a:rPr lang="fr-FR" sz="1600" dirty="0"/>
              <a:t> of cognition”. </a:t>
            </a:r>
            <a:r>
              <a:rPr lang="fr-FR" sz="1600" dirty="0" err="1"/>
              <a:t>Annual</a:t>
            </a:r>
            <a:r>
              <a:rPr lang="fr-FR" sz="1600" dirty="0"/>
              <a:t> </a:t>
            </a:r>
            <a:r>
              <a:rPr lang="fr-FR" sz="1600" dirty="0" err="1"/>
              <a:t>Review</a:t>
            </a:r>
            <a:r>
              <a:rPr lang="fr-FR" sz="1600" dirty="0"/>
              <a:t> of Psychology. 30: 363–396.</a:t>
            </a:r>
          </a:p>
          <a:p>
            <a:r>
              <a:rPr lang="fr-FR" sz="1600" dirty="0"/>
              <a:t>Simon, H. A. 1989. “The </a:t>
            </a:r>
            <a:r>
              <a:rPr lang="fr-FR" sz="1600" dirty="0" err="1"/>
              <a:t>scientist</a:t>
            </a:r>
            <a:r>
              <a:rPr lang="fr-FR" sz="1600" dirty="0"/>
              <a:t> as problem solver”. In: </a:t>
            </a:r>
            <a:r>
              <a:rPr lang="fr-FR" sz="1600" dirty="0" err="1"/>
              <a:t>Complex</a:t>
            </a:r>
            <a:r>
              <a:rPr lang="fr-FR" sz="1600" dirty="0"/>
              <a:t> information </a:t>
            </a:r>
            <a:r>
              <a:rPr lang="fr-FR" sz="1600" dirty="0" err="1"/>
              <a:t>processing</a:t>
            </a:r>
            <a:r>
              <a:rPr lang="fr-FR" sz="1600" dirty="0"/>
              <a:t>: The impact of Herbert A. Simon. Ed. by D. </a:t>
            </a:r>
            <a:r>
              <a:rPr lang="fr-FR" sz="1600" dirty="0" err="1"/>
              <a:t>Klahr</a:t>
            </a:r>
            <a:r>
              <a:rPr lang="fr-FR" sz="1600" dirty="0"/>
              <a:t> and K. </a:t>
            </a:r>
            <a:r>
              <a:rPr lang="fr-FR" sz="1600" dirty="0" err="1"/>
              <a:t>Kotovsky</a:t>
            </a:r>
            <a:r>
              <a:rPr lang="fr-FR" sz="1600" dirty="0"/>
              <a:t>. </a:t>
            </a:r>
            <a:r>
              <a:rPr lang="fr-FR" sz="1600" dirty="0" err="1"/>
              <a:t>Hillsdale</a:t>
            </a:r>
            <a:r>
              <a:rPr lang="fr-FR" sz="1600" dirty="0"/>
              <a:t>, NJ: </a:t>
            </a:r>
            <a:r>
              <a:rPr lang="fr-FR" sz="1600" dirty="0" err="1"/>
              <a:t>Erlbaum</a:t>
            </a:r>
            <a:r>
              <a:rPr lang="fr-FR" sz="1600" dirty="0"/>
              <a:t>. 375–398.</a:t>
            </a:r>
          </a:p>
          <a:p>
            <a:r>
              <a:rPr lang="en-US" sz="1600" dirty="0" err="1"/>
              <a:t>Veltri</a:t>
            </a:r>
            <a:r>
              <a:rPr lang="en-US" sz="1600" dirty="0"/>
              <a:t>, G. A. (2023). Harnessing heterogeneity in </a:t>
            </a:r>
            <a:r>
              <a:rPr lang="en-US" sz="1600" dirty="0" err="1"/>
              <a:t>behavioural</a:t>
            </a:r>
            <a:r>
              <a:rPr lang="en-US" sz="1600" dirty="0"/>
              <a:t> research using computational social science. </a:t>
            </a:r>
            <a:r>
              <a:rPr lang="en-US" sz="1600" i="1" dirty="0" err="1"/>
              <a:t>Behavioural</a:t>
            </a:r>
            <a:r>
              <a:rPr lang="en-US" sz="1600" i="1" dirty="0"/>
              <a:t> Public Policy</a:t>
            </a:r>
            <a:r>
              <a:rPr lang="en-US" sz="1600" dirty="0"/>
              <a:t>, 1-18.</a:t>
            </a:r>
          </a:p>
        </p:txBody>
      </p:sp>
    </p:spTree>
    <p:extLst>
      <p:ext uri="{BB962C8B-B14F-4D97-AF65-F5344CB8AC3E}">
        <p14:creationId xmlns:p14="http://schemas.microsoft.com/office/powerpoint/2010/main" val="1391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FB1882-3BEF-0E0B-107E-42164710B322}"/>
              </a:ext>
            </a:extLst>
          </p:cNvPr>
          <p:cNvSpPr>
            <a:spLocks noGrp="1"/>
          </p:cNvSpPr>
          <p:nvPr>
            <p:ph type="title"/>
          </p:nvPr>
        </p:nvSpPr>
        <p:spPr/>
        <p:txBody>
          <a:bodyPr/>
          <a:lstStyle/>
          <a:p>
            <a:r>
              <a:rPr lang="fr-FR" dirty="0"/>
              <a:t>Apprentissage et Feedback</a:t>
            </a:r>
          </a:p>
        </p:txBody>
      </p:sp>
      <p:graphicFrame>
        <p:nvGraphicFramePr>
          <p:cNvPr id="4" name="Espace réservé du contenu 3">
            <a:extLst>
              <a:ext uri="{FF2B5EF4-FFF2-40B4-BE49-F238E27FC236}">
                <a16:creationId xmlns:a16="http://schemas.microsoft.com/office/drawing/2014/main" id="{9C0919AB-1B8A-A4D6-13AF-6E04BC3B7BE0}"/>
              </a:ext>
            </a:extLst>
          </p:cNvPr>
          <p:cNvGraphicFramePr>
            <a:graphicFrameLocks noGrp="1"/>
          </p:cNvGraphicFramePr>
          <p:nvPr>
            <p:ph idx="1"/>
            <p:extLst>
              <p:ext uri="{D42A27DB-BD31-4B8C-83A1-F6EECF244321}">
                <p14:modId xmlns:p14="http://schemas.microsoft.com/office/powerpoint/2010/main" val="2269653198"/>
              </p:ext>
            </p:extLst>
          </p:nvPr>
        </p:nvGraphicFramePr>
        <p:xfrm>
          <a:off x="838200" y="1825625"/>
          <a:ext cx="10515600" cy="22860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23893198"/>
                    </a:ext>
                  </a:extLst>
                </a:gridCol>
                <a:gridCol w="5257800">
                  <a:extLst>
                    <a:ext uri="{9D8B030D-6E8A-4147-A177-3AD203B41FA5}">
                      <a16:colId xmlns:a16="http://schemas.microsoft.com/office/drawing/2014/main" val="563892856"/>
                    </a:ext>
                  </a:extLst>
                </a:gridCol>
              </a:tblGrid>
              <a:tr h="370840">
                <a:tc>
                  <a:txBody>
                    <a:bodyPr/>
                    <a:lstStyle/>
                    <a:p>
                      <a:r>
                        <a:rPr lang="fr-FR" sz="1800" b="0" i="0" kern="1200" dirty="0">
                          <a:solidFill>
                            <a:schemeClr val="tx2">
                              <a:lumMod val="75000"/>
                              <a:lumOff val="25000"/>
                            </a:schemeClr>
                          </a:solidFill>
                          <a:effectLst/>
                          <a:latin typeface="+mn-lt"/>
                          <a:ea typeface="+mn-ea"/>
                          <a:cs typeface="+mn-cs"/>
                        </a:rPr>
                        <a:t>Dans les années 1960, les chercheurs ont utilisé un protocole expérientiel qui permettait aux gens d’apprendre des probabilités à partir de l’expérience directe. Généralement, les individus pouvaient s’entraîner, échantillonner les informations de manière séquentielle et ajuster continuellement les réponses avec des retours.</a:t>
                      </a:r>
                      <a:endParaRPr lang="fr-FR" dirty="0">
                        <a:solidFill>
                          <a:schemeClr val="tx2">
                            <a:lumMod val="75000"/>
                            <a:lumOff val="25000"/>
                          </a:schemeClr>
                        </a:solidFill>
                      </a:endParaRPr>
                    </a:p>
                  </a:txBody>
                  <a:tcPr>
                    <a:solidFill>
                      <a:schemeClr val="accent1">
                        <a:lumMod val="40000"/>
                        <a:lumOff val="60000"/>
                      </a:schemeClr>
                    </a:solidFill>
                  </a:tcPr>
                </a:tc>
                <a:tc>
                  <a:txBody>
                    <a:bodyPr/>
                    <a:lstStyle/>
                    <a:p>
                      <a:r>
                        <a:rPr lang="fr-FR" sz="1800" b="0" i="0" kern="1200" dirty="0">
                          <a:solidFill>
                            <a:schemeClr val="tx2">
                              <a:lumMod val="75000"/>
                              <a:lumOff val="25000"/>
                            </a:schemeClr>
                          </a:solidFill>
                          <a:effectLst/>
                          <a:latin typeface="+mn-lt"/>
                          <a:ea typeface="+mn-ea"/>
                          <a:cs typeface="+mn-cs"/>
                        </a:rPr>
                        <a:t>Mais Tversky et Kahneman ont remplacé ce protocole expérientiel par un protocole descriptif. Leurs expériences présentaient aux gens des scénarios descriptifs et des problèmes mis en mots et avaient tendance à demander une estimation ou un jugement ponctuel. Les participants de leurs études ont eu peu d’occasions de s’exercer ou d’apprendre de retours.</a:t>
                      </a:r>
                      <a:endParaRPr lang="fr-FR" dirty="0">
                        <a:solidFill>
                          <a:schemeClr val="tx2">
                            <a:lumMod val="75000"/>
                            <a:lumOff val="25000"/>
                          </a:schemeClr>
                        </a:solidFill>
                      </a:endParaRPr>
                    </a:p>
                  </a:txBody>
                  <a:tcPr>
                    <a:solidFill>
                      <a:schemeClr val="accent1">
                        <a:lumMod val="40000"/>
                        <a:lumOff val="60000"/>
                      </a:schemeClr>
                    </a:solidFill>
                  </a:tcPr>
                </a:tc>
                <a:extLst>
                  <a:ext uri="{0D108BD9-81ED-4DB2-BD59-A6C34878D82A}">
                    <a16:rowId xmlns:a16="http://schemas.microsoft.com/office/drawing/2014/main" val="3417264853"/>
                  </a:ext>
                </a:extLst>
              </a:tr>
            </a:tbl>
          </a:graphicData>
        </a:graphic>
      </p:graphicFrame>
    </p:spTree>
    <p:extLst>
      <p:ext uri="{BB962C8B-B14F-4D97-AF65-F5344CB8AC3E}">
        <p14:creationId xmlns:p14="http://schemas.microsoft.com/office/powerpoint/2010/main" val="61056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6391-04C9-BDD8-07B8-A443B24DBFD2}"/>
              </a:ext>
            </a:extLst>
          </p:cNvPr>
          <p:cNvSpPr>
            <a:spLocks noGrp="1"/>
          </p:cNvSpPr>
          <p:nvPr>
            <p:ph type="title"/>
          </p:nvPr>
        </p:nvSpPr>
        <p:spPr/>
        <p:txBody>
          <a:bodyPr/>
          <a:lstStyle/>
          <a:p>
            <a:r>
              <a:rPr lang="fr-FR" dirty="0"/>
              <a:t>Situation réelle versus description</a:t>
            </a:r>
          </a:p>
        </p:txBody>
      </p:sp>
      <p:sp>
        <p:nvSpPr>
          <p:cNvPr id="3" name="Espace réservé du contenu 2">
            <a:extLst>
              <a:ext uri="{FF2B5EF4-FFF2-40B4-BE49-F238E27FC236}">
                <a16:creationId xmlns:a16="http://schemas.microsoft.com/office/drawing/2014/main" id="{E2BF38E2-62D4-0B14-395D-B2EE99D8D3FA}"/>
              </a:ext>
            </a:extLst>
          </p:cNvPr>
          <p:cNvSpPr>
            <a:spLocks noGrp="1"/>
          </p:cNvSpPr>
          <p:nvPr>
            <p:ph idx="1"/>
          </p:nvPr>
        </p:nvSpPr>
        <p:spPr/>
        <p:txBody>
          <a:bodyPr/>
          <a:lstStyle/>
          <a:p>
            <a:r>
              <a:rPr lang="fr-FR" sz="2800" dirty="0"/>
              <a:t>Simon (1979, 1989) a exhorté les économistes à s’éloigner des modèles d’utilité espérés et à étudier comment les gens prennent réellement des décisions dans des situations réalistes d’incertitude plutôt que sous risque.</a:t>
            </a:r>
          </a:p>
          <a:p>
            <a:r>
              <a:rPr lang="fr-FR" sz="2800" dirty="0"/>
              <a:t>Un exemple tiré du raisonnement bayésien :</a:t>
            </a:r>
          </a:p>
        </p:txBody>
      </p:sp>
      <p:sp>
        <p:nvSpPr>
          <p:cNvPr id="4" name="ZoneTexte 3">
            <a:extLst>
              <a:ext uri="{FF2B5EF4-FFF2-40B4-BE49-F238E27FC236}">
                <a16:creationId xmlns:a16="http://schemas.microsoft.com/office/drawing/2014/main" id="{B5EB8714-C4BC-99D9-038E-659C98DF5FD6}"/>
              </a:ext>
            </a:extLst>
          </p:cNvPr>
          <p:cNvSpPr txBox="1"/>
          <p:nvPr/>
        </p:nvSpPr>
        <p:spPr>
          <a:xfrm>
            <a:off x="669303" y="4176074"/>
            <a:ext cx="5426697" cy="2031325"/>
          </a:xfrm>
          <a:prstGeom prst="rect">
            <a:avLst/>
          </a:prstGeom>
          <a:noFill/>
        </p:spPr>
        <p:txBody>
          <a:bodyPr wrap="square" rtlCol="0">
            <a:spAutoFit/>
          </a:bodyPr>
          <a:lstStyle/>
          <a:p>
            <a:r>
              <a:rPr lang="fr-FR" dirty="0">
                <a:solidFill>
                  <a:schemeClr val="accent1"/>
                </a:solidFill>
              </a:rPr>
              <a:t>Une maladie a un taux de base de 0,1 et un test est effectué avec un taux de réussite de 0,9 et un taux de faux positifs de 0,1 (la probabilité conditionnelle d’un test positif en l’absence de maladie). Quelle est la probabilité qu’une personne au hasard dont le résultat d’un test est positif soit réellement atteinte de la maladie ?</a:t>
            </a: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4176073"/>
            <a:ext cx="5426697" cy="2031325"/>
          </a:xfrm>
          <a:prstGeom prst="rect">
            <a:avLst/>
          </a:prstGeom>
          <a:noFill/>
        </p:spPr>
        <p:txBody>
          <a:bodyPr wrap="square" rtlCol="0">
            <a:spAutoFit/>
          </a:bodyPr>
          <a:lstStyle/>
          <a:p>
            <a:r>
              <a:rPr lang="fr-FR" dirty="0">
                <a:solidFill>
                  <a:schemeClr val="accent1"/>
                </a:solidFill>
              </a:rPr>
              <a:t>Sur 100 personnes, on s’attend à ce que 10 soient atteintes d’une maladie. Parmi ces 10 personnes, neuf devraient être correctement testées positives. Parmi les 90 personnes non atteintes de la maladie, neuf devraient être faussement testées positives. Quelle est la proportion de ceux dont le test est positif à la maladie ?</a:t>
            </a:r>
          </a:p>
        </p:txBody>
      </p:sp>
    </p:spTree>
    <p:extLst>
      <p:ext uri="{BB962C8B-B14F-4D97-AF65-F5344CB8AC3E}">
        <p14:creationId xmlns:p14="http://schemas.microsoft.com/office/powerpoint/2010/main" val="396243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5EB8714-C4BC-99D9-038E-659C98DF5FD6}"/>
              </a:ext>
            </a:extLst>
          </p:cNvPr>
          <p:cNvSpPr txBox="1"/>
          <p:nvPr/>
        </p:nvSpPr>
        <p:spPr>
          <a:xfrm>
            <a:off x="669303" y="365125"/>
            <a:ext cx="5426697" cy="2031325"/>
          </a:xfrm>
          <a:prstGeom prst="rect">
            <a:avLst/>
          </a:prstGeom>
          <a:noFill/>
        </p:spPr>
        <p:txBody>
          <a:bodyPr wrap="square" rtlCol="0">
            <a:spAutoFit/>
          </a:bodyPr>
          <a:lstStyle/>
          <a:p>
            <a:r>
              <a:rPr lang="fr-FR" dirty="0">
                <a:solidFill>
                  <a:schemeClr val="accent1"/>
                </a:solidFill>
              </a:rPr>
              <a:t>Une maladie a un taux de base de 0,1 et un test est effectué avec un taux de réussite de 0,9 et un taux de faux positifs de 0,1 (la probabilité conditionnelle d’un test positif en l’absence de maladie). Quelle est la probabilité qu’une personne au hasard dont le résultat d’un test est positif soit réellement atteinte de la maladie ?</a:t>
            </a:r>
          </a:p>
        </p:txBody>
      </p:sp>
      <p:sp>
        <p:nvSpPr>
          <p:cNvPr id="7" name="ZoneTexte 6">
            <a:extLst>
              <a:ext uri="{FF2B5EF4-FFF2-40B4-BE49-F238E27FC236}">
                <a16:creationId xmlns:a16="http://schemas.microsoft.com/office/drawing/2014/main" id="{37890B81-6540-398C-A301-F6B0971540DE}"/>
              </a:ext>
            </a:extLst>
          </p:cNvPr>
          <p:cNvSpPr txBox="1"/>
          <p:nvPr/>
        </p:nvSpPr>
        <p:spPr>
          <a:xfrm>
            <a:off x="6096000" y="383979"/>
            <a:ext cx="5426697" cy="2031325"/>
          </a:xfrm>
          <a:prstGeom prst="rect">
            <a:avLst/>
          </a:prstGeom>
          <a:noFill/>
        </p:spPr>
        <p:txBody>
          <a:bodyPr wrap="square" rtlCol="0">
            <a:spAutoFit/>
          </a:bodyPr>
          <a:lstStyle/>
          <a:p>
            <a:r>
              <a:rPr lang="fr-FR" dirty="0">
                <a:solidFill>
                  <a:schemeClr val="accent1"/>
                </a:solidFill>
              </a:rPr>
              <a:t>Sur 100 personnes, on s’attend à ce que 10 soient atteintes d’une maladie. Parmi ces 10 personnes, neuf devraient être correctement testées positives. Parmi les 90 personnes non atteintes de la maladie, neuf devraient être faussement testées positives. Quelle est la proportion de ceux dont le test est positif à la maladie ?</a:t>
            </a:r>
          </a:p>
        </p:txBody>
      </p:sp>
      <p:sp>
        <p:nvSpPr>
          <p:cNvPr id="10" name="ZoneTexte 9">
            <a:extLst>
              <a:ext uri="{FF2B5EF4-FFF2-40B4-BE49-F238E27FC236}">
                <a16:creationId xmlns:a16="http://schemas.microsoft.com/office/drawing/2014/main" id="{17FF6728-A3F5-C489-98DF-2A9C93FF0E28}"/>
              </a:ext>
            </a:extLst>
          </p:cNvPr>
          <p:cNvSpPr txBox="1"/>
          <p:nvPr/>
        </p:nvSpPr>
        <p:spPr>
          <a:xfrm>
            <a:off x="942680" y="2611225"/>
            <a:ext cx="3793026" cy="369332"/>
          </a:xfrm>
          <a:prstGeom prst="rect">
            <a:avLst/>
          </a:prstGeom>
          <a:noFill/>
        </p:spPr>
        <p:txBody>
          <a:bodyPr wrap="none" rtlCol="0">
            <a:spAutoFit/>
          </a:bodyPr>
          <a:lstStyle/>
          <a:p>
            <a:r>
              <a:rPr lang="fr-FR" dirty="0">
                <a:solidFill>
                  <a:schemeClr val="accent1"/>
                </a:solidFill>
              </a:rPr>
              <a:t>(0,1*0,9)/[(0,1*0,9)+(0,9*0,1)] = 0,5</a:t>
            </a:r>
          </a:p>
        </p:txBody>
      </p:sp>
      <p:sp>
        <p:nvSpPr>
          <p:cNvPr id="11" name="ZoneTexte 10">
            <a:extLst>
              <a:ext uri="{FF2B5EF4-FFF2-40B4-BE49-F238E27FC236}">
                <a16:creationId xmlns:a16="http://schemas.microsoft.com/office/drawing/2014/main" id="{48F32E2D-945D-EFA1-BB88-20F7DFFEAA1D}"/>
              </a:ext>
            </a:extLst>
          </p:cNvPr>
          <p:cNvSpPr txBox="1"/>
          <p:nvPr/>
        </p:nvSpPr>
        <p:spPr>
          <a:xfrm>
            <a:off x="6741736" y="2611225"/>
            <a:ext cx="1452642" cy="369332"/>
          </a:xfrm>
          <a:prstGeom prst="rect">
            <a:avLst/>
          </a:prstGeom>
          <a:noFill/>
        </p:spPr>
        <p:txBody>
          <a:bodyPr wrap="none" rtlCol="0">
            <a:spAutoFit/>
          </a:bodyPr>
          <a:lstStyle/>
          <a:p>
            <a:r>
              <a:rPr lang="fr-FR" dirty="0">
                <a:solidFill>
                  <a:schemeClr val="accent1"/>
                </a:solidFill>
              </a:rPr>
              <a:t>9/(9+9)=0,5</a:t>
            </a:r>
          </a:p>
        </p:txBody>
      </p:sp>
      <p:sp>
        <p:nvSpPr>
          <p:cNvPr id="12" name="ZoneTexte 11">
            <a:extLst>
              <a:ext uri="{FF2B5EF4-FFF2-40B4-BE49-F238E27FC236}">
                <a16:creationId xmlns:a16="http://schemas.microsoft.com/office/drawing/2014/main" id="{D7373BF1-A30A-D6A3-4EF7-38663068A8A3}"/>
              </a:ext>
            </a:extLst>
          </p:cNvPr>
          <p:cNvSpPr txBox="1"/>
          <p:nvPr/>
        </p:nvSpPr>
        <p:spPr>
          <a:xfrm>
            <a:off x="848412" y="3657600"/>
            <a:ext cx="2101857" cy="369332"/>
          </a:xfrm>
          <a:prstGeom prst="rect">
            <a:avLst/>
          </a:prstGeom>
          <a:noFill/>
        </p:spPr>
        <p:txBody>
          <a:bodyPr wrap="none" rtlCol="0">
            <a:spAutoFit/>
          </a:bodyPr>
          <a:lstStyle/>
          <a:p>
            <a:r>
              <a:rPr lang="fr-FR" dirty="0">
                <a:solidFill>
                  <a:schemeClr val="accent1"/>
                </a:solidFill>
              </a:rPr>
              <a:t>160 Gynécologues </a:t>
            </a:r>
          </a:p>
        </p:txBody>
      </p:sp>
      <p:sp>
        <p:nvSpPr>
          <p:cNvPr id="13" name="ZoneTexte 12">
            <a:extLst>
              <a:ext uri="{FF2B5EF4-FFF2-40B4-BE49-F238E27FC236}">
                <a16:creationId xmlns:a16="http://schemas.microsoft.com/office/drawing/2014/main" id="{C6C1A438-CC01-793B-FEDC-BDEEA1BFDC08}"/>
              </a:ext>
            </a:extLst>
          </p:cNvPr>
          <p:cNvSpPr txBox="1"/>
          <p:nvPr/>
        </p:nvSpPr>
        <p:spPr>
          <a:xfrm>
            <a:off x="2216870" y="4451022"/>
            <a:ext cx="2388795" cy="369332"/>
          </a:xfrm>
          <a:prstGeom prst="rect">
            <a:avLst/>
          </a:prstGeom>
          <a:noFill/>
        </p:spPr>
        <p:txBody>
          <a:bodyPr wrap="none" rtlCol="0">
            <a:spAutoFit/>
          </a:bodyPr>
          <a:lstStyle/>
          <a:p>
            <a:r>
              <a:rPr lang="fr-FR" dirty="0">
                <a:solidFill>
                  <a:schemeClr val="accent1"/>
                </a:solidFill>
              </a:rPr>
              <a:t>21 % ont deviné juste</a:t>
            </a:r>
          </a:p>
        </p:txBody>
      </p:sp>
      <p:sp>
        <p:nvSpPr>
          <p:cNvPr id="14" name="ZoneTexte 13">
            <a:extLst>
              <a:ext uri="{FF2B5EF4-FFF2-40B4-BE49-F238E27FC236}">
                <a16:creationId xmlns:a16="http://schemas.microsoft.com/office/drawing/2014/main" id="{816C3E3F-9832-55EF-0031-F0E4FFECFFF8}"/>
              </a:ext>
            </a:extLst>
          </p:cNvPr>
          <p:cNvSpPr txBox="1"/>
          <p:nvPr/>
        </p:nvSpPr>
        <p:spPr>
          <a:xfrm>
            <a:off x="7468057" y="4451022"/>
            <a:ext cx="2388795" cy="369332"/>
          </a:xfrm>
          <a:prstGeom prst="rect">
            <a:avLst/>
          </a:prstGeom>
          <a:noFill/>
        </p:spPr>
        <p:txBody>
          <a:bodyPr wrap="none" rtlCol="0">
            <a:spAutoFit/>
          </a:bodyPr>
          <a:lstStyle/>
          <a:p>
            <a:r>
              <a:rPr lang="fr-FR" dirty="0">
                <a:solidFill>
                  <a:schemeClr val="accent1"/>
                </a:solidFill>
              </a:rPr>
              <a:t>87 % ont deviné juste</a:t>
            </a:r>
          </a:p>
        </p:txBody>
      </p:sp>
      <p:sp>
        <p:nvSpPr>
          <p:cNvPr id="15" name="ZoneTexte 14">
            <a:extLst>
              <a:ext uri="{FF2B5EF4-FFF2-40B4-BE49-F238E27FC236}">
                <a16:creationId xmlns:a16="http://schemas.microsoft.com/office/drawing/2014/main" id="{B67A8675-68FE-6149-F42A-8613D9048CF5}"/>
              </a:ext>
            </a:extLst>
          </p:cNvPr>
          <p:cNvSpPr txBox="1"/>
          <p:nvPr/>
        </p:nvSpPr>
        <p:spPr>
          <a:xfrm>
            <a:off x="1216058" y="5599522"/>
            <a:ext cx="6978320" cy="1015663"/>
          </a:xfrm>
          <a:prstGeom prst="rect">
            <a:avLst/>
          </a:prstGeom>
          <a:noFill/>
        </p:spPr>
        <p:txBody>
          <a:bodyPr wrap="square" rtlCol="0">
            <a:spAutoFit/>
          </a:bodyPr>
          <a:lstStyle/>
          <a:p>
            <a:r>
              <a:rPr lang="fr-FR" sz="2000" dirty="0">
                <a:solidFill>
                  <a:srgbClr val="000000"/>
                </a:solidFill>
                <a:latin typeface="p22-underground"/>
              </a:rPr>
              <a:t>Effet de de-</a:t>
            </a:r>
            <a:r>
              <a:rPr lang="fr-FR" sz="2000" dirty="0" err="1">
                <a:solidFill>
                  <a:srgbClr val="000000"/>
                </a:solidFill>
                <a:latin typeface="p22-underground"/>
              </a:rPr>
              <a:t>biasing</a:t>
            </a:r>
            <a:r>
              <a:rPr lang="fr-FR" sz="2000" dirty="0">
                <a:solidFill>
                  <a:srgbClr val="000000"/>
                </a:solidFill>
                <a:latin typeface="p22-underground"/>
              </a:rPr>
              <a:t> : les humains peuvent apprendre rapidement l’inférence bayésienne si l’information est présentée dans des fréquences naturelles.</a:t>
            </a:r>
          </a:p>
        </p:txBody>
      </p:sp>
    </p:spTree>
    <p:extLst>
      <p:ext uri="{BB962C8B-B14F-4D97-AF65-F5344CB8AC3E}">
        <p14:creationId xmlns:p14="http://schemas.microsoft.com/office/powerpoint/2010/main" val="159324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theme/theme1.xml><?xml version="1.0" encoding="utf-8"?>
<a:theme xmlns:a="http://schemas.openxmlformats.org/drawingml/2006/main" name="Thème1">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hème1" id="{B6B70F03-D9F1-4AA3-8C13-DB564F6937A9}" vid="{66B292F7-BC0C-4863-9A52-4F5CD9BFA4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5875</Words>
  <Application>Microsoft Office PowerPoint</Application>
  <PresentationFormat>Grand écran</PresentationFormat>
  <Paragraphs>274</Paragraphs>
  <Slides>64</Slides>
  <Notes>14</Notes>
  <HiddenSlides>2</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64</vt:i4>
      </vt:variant>
    </vt:vector>
  </HeadingPairs>
  <TitlesOfParts>
    <vt:vector size="77" baseType="lpstr">
      <vt:lpstr>Abadi</vt:lpstr>
      <vt:lpstr>Aptos</vt:lpstr>
      <vt:lpstr>Arial</vt:lpstr>
      <vt:lpstr>Inter</vt:lpstr>
      <vt:lpstr>Now</vt:lpstr>
      <vt:lpstr>Now Bold</vt:lpstr>
      <vt:lpstr>p22-underground</vt:lpstr>
      <vt:lpstr>Posterama</vt:lpstr>
      <vt:lpstr>Posterama Text Black</vt:lpstr>
      <vt:lpstr>Posterama Text SemiBold</vt:lpstr>
      <vt:lpstr>TimesNewRomanPSMT</vt:lpstr>
      <vt:lpstr>Verdana</vt:lpstr>
      <vt:lpstr>Thème1</vt:lpstr>
      <vt:lpstr>Présentation PowerPoint</vt:lpstr>
      <vt:lpstr>Quelques concepts à connaitre</vt:lpstr>
      <vt:lpstr>Petit Historique</vt:lpstr>
      <vt:lpstr>Petit Historique</vt:lpstr>
      <vt:lpstr>Présentation PowerPoint</vt:lpstr>
      <vt:lpstr>Les méthodes expérimentales ne sont pas neutres</vt:lpstr>
      <vt:lpstr>Apprentissage et Feedback</vt:lpstr>
      <vt:lpstr>Situation réelle versus description</vt:lpstr>
      <vt:lpstr>Présentation PowerPoint</vt:lpstr>
      <vt:lpstr>Pourquoi le programme d’heuristique et de biais a-t-il été si populaire ??</vt:lpstr>
      <vt:lpstr>Le biais du biais</vt:lpstr>
      <vt:lpstr>Manque de rationalité. </vt:lpstr>
      <vt:lpstr>Manque de rationalité. </vt:lpstr>
      <vt:lpstr>Manque de rationalité</vt:lpstr>
      <vt:lpstr>Manque de rationalité</vt:lpstr>
      <vt:lpstr>Manque de rationalité –  Exemple du biais de conjonction</vt:lpstr>
      <vt:lpstr>Manque de rationalité –  Exemple du biais de conjonction</vt:lpstr>
      <vt:lpstr>Manque de rationalité – l’aversion à la perte</vt:lpstr>
      <vt:lpstr>Manque de rationalité – le biais de confirmation</vt:lpstr>
      <vt:lpstr>Manque de rationalité – le biais de confirmation</vt:lpstr>
      <vt:lpstr>En somme</vt:lpstr>
      <vt:lpstr>Entêtemment. </vt:lpstr>
      <vt:lpstr>Entêtemment. </vt:lpstr>
      <vt:lpstr>Des coûts substantiels. </vt:lpstr>
      <vt:lpstr>Présentation PowerPoint</vt:lpstr>
      <vt:lpstr>Le biais du biais</vt:lpstr>
      <vt:lpstr>Conclusion du Biais de Biais</vt:lpstr>
      <vt:lpstr>Pourquoi un biais du biais ?</vt:lpstr>
      <vt:lpstr>Présentation PowerPoint</vt:lpstr>
      <vt:lpstr>Présentation PowerPoint</vt:lpstr>
      <vt:lpstr>Le biais du biais</vt:lpstr>
      <vt:lpstr>Les biais justifient le paternalisme gouvernemental.</vt:lpstr>
      <vt:lpstr>Alan Greenspan</vt:lpstr>
      <vt:lpstr>Paul Krugman</vt:lpstr>
      <vt:lpstr>Politique comportementale</vt:lpstr>
      <vt:lpstr>Paternalisme Libertaire</vt:lpstr>
      <vt:lpstr>Paternalisme Libertaire</vt:lpstr>
      <vt:lpstr>Deux formes de comportement</vt:lpstr>
      <vt:lpstr>Les Nudges</vt:lpstr>
      <vt:lpstr>Exemples de Nudges</vt:lpstr>
      <vt:lpstr>BI Teams autour du monde</vt:lpstr>
      <vt:lpstr>Les nudges sont des outils politiques</vt:lpstr>
      <vt:lpstr>Les nudges fonctionnent-ils ?</vt:lpstr>
      <vt:lpstr>Les nudges fonctionnent-ils ?</vt:lpstr>
      <vt:lpstr>Présentation PowerPoint</vt:lpstr>
      <vt:lpstr>Les nudges fonctionnent-ils ?</vt:lpstr>
      <vt:lpstr>Présentation PowerPoint</vt:lpstr>
      <vt:lpstr>Les nudges fonctionnent-ils ?</vt:lpstr>
      <vt:lpstr>Le biais du biais</vt:lpstr>
      <vt:lpstr>Le biais du biais</vt:lpstr>
      <vt:lpstr>Dernières contributions de Kahneman</vt:lpstr>
      <vt:lpstr>Présentation PowerPoint</vt:lpstr>
      <vt:lpstr>Présentation PowerPoint</vt:lpstr>
      <vt:lpstr>Framing the default: Influence of Choosing vs Rejecting Frame on Default Effects (Chandrashekar &amp; Fillon, 2024)</vt:lpstr>
      <vt:lpstr>Présentation PowerPoint</vt:lpstr>
      <vt:lpstr>Présentation PowerPoint</vt:lpstr>
      <vt:lpstr>Présentation PowerPoint</vt:lpstr>
      <vt:lpstr>Présentation PowerPoint</vt:lpstr>
      <vt:lpstr>Conclusion</vt:lpstr>
      <vt:lpstr>Economie comportementale et  prise de décision</vt:lpstr>
      <vt:lpstr>Présentation PowerPoint</vt:lpstr>
      <vt:lpstr>Conclusion</vt:lpstr>
      <vt:lpstr>References 1/2</vt:lpstr>
      <vt:lpstr>References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Adrien Fillon</dc:creator>
  <cp:lastModifiedBy>Adrien Fillon</cp:lastModifiedBy>
  <cp:revision>9</cp:revision>
  <dcterms:created xsi:type="dcterms:W3CDTF">2024-04-03T10:55:01Z</dcterms:created>
  <dcterms:modified xsi:type="dcterms:W3CDTF">2024-04-11T13:06:34Z</dcterms:modified>
</cp:coreProperties>
</file>